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77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dUzoTBcLMyZ3eY/SYbfVX8VGK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377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94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4763" y="0"/>
            <a:ext cx="29194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1014"/>
            <a:ext cx="291941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4763" y="9371014"/>
            <a:ext cx="291941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00" cy="3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c860f29e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34c860f29e0_0_17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00" cy="3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g34c860f29e0_0_17:notes"/>
          <p:cNvSpPr txBox="1">
            <a:spLocks noGrp="1"/>
          </p:cNvSpPr>
          <p:nvPr>
            <p:ph type="sldNum" idx="12"/>
          </p:nvPr>
        </p:nvSpPr>
        <p:spPr>
          <a:xfrm>
            <a:off x="3814763" y="9371014"/>
            <a:ext cx="2919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o-NO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00" cy="3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c860f29e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34c860f29e0_0_53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00" cy="3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g34c860f29e0_0_53:notes"/>
          <p:cNvSpPr txBox="1">
            <a:spLocks noGrp="1"/>
          </p:cNvSpPr>
          <p:nvPr>
            <p:ph type="sldNum" idx="12"/>
          </p:nvPr>
        </p:nvSpPr>
        <p:spPr>
          <a:xfrm>
            <a:off x="3814763" y="9371014"/>
            <a:ext cx="2919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63" cy="38846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c860f29e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34c860f29e0_0_25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00" cy="3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g34c860f29e0_0_25:notes"/>
          <p:cNvSpPr txBox="1">
            <a:spLocks noGrp="1"/>
          </p:cNvSpPr>
          <p:nvPr>
            <p:ph type="sldNum" idx="12"/>
          </p:nvPr>
        </p:nvSpPr>
        <p:spPr>
          <a:xfrm>
            <a:off x="3814763" y="9371014"/>
            <a:ext cx="2919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o-NO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c860f29e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34c860f29e0_0_42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00" cy="3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g34c860f29e0_0_42:notes"/>
          <p:cNvSpPr txBox="1">
            <a:spLocks noGrp="1"/>
          </p:cNvSpPr>
          <p:nvPr>
            <p:ph type="sldNum" idx="12"/>
          </p:nvPr>
        </p:nvSpPr>
        <p:spPr>
          <a:xfrm>
            <a:off x="3814763" y="9371014"/>
            <a:ext cx="2919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o-NO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c860f29e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34c860f29e0_0_32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00" cy="3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g34c860f29e0_0_32:notes"/>
          <p:cNvSpPr txBox="1">
            <a:spLocks noGrp="1"/>
          </p:cNvSpPr>
          <p:nvPr>
            <p:ph type="sldNum" idx="12"/>
          </p:nvPr>
        </p:nvSpPr>
        <p:spPr>
          <a:xfrm>
            <a:off x="3814763" y="9371014"/>
            <a:ext cx="2919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o-NO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73101" y="4748213"/>
            <a:ext cx="5389500" cy="3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5:notes"/>
          <p:cNvSpPr txBox="1">
            <a:spLocks noGrp="1"/>
          </p:cNvSpPr>
          <p:nvPr>
            <p:ph type="sldNum" idx="12"/>
          </p:nvPr>
        </p:nvSpPr>
        <p:spPr>
          <a:xfrm>
            <a:off x="3814763" y="9371014"/>
            <a:ext cx="2919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o-NO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side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1" descr="4-forside-w-1920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300412"/>
            <a:ext cx="9144000" cy="355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1"/>
          <p:cNvSpPr txBox="1">
            <a:spLocks noGrp="1"/>
          </p:cNvSpPr>
          <p:nvPr>
            <p:ph type="title"/>
          </p:nvPr>
        </p:nvSpPr>
        <p:spPr>
          <a:xfrm>
            <a:off x="722314" y="1760308"/>
            <a:ext cx="5376615" cy="333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body" idx="1"/>
          </p:nvPr>
        </p:nvSpPr>
        <p:spPr>
          <a:xfrm>
            <a:off x="722313" y="635528"/>
            <a:ext cx="5376615" cy="77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6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993A6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93A6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993A6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993A6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body" idx="2"/>
          </p:nvPr>
        </p:nvSpPr>
        <p:spPr>
          <a:xfrm>
            <a:off x="722314" y="5874892"/>
            <a:ext cx="6325337" cy="617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993A6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93A6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993A6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993A6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9pPr>
          </a:lstStyle>
          <a:p>
            <a:endParaRPr/>
          </a:p>
        </p:txBody>
      </p:sp>
      <p:pic>
        <p:nvPicPr>
          <p:cNvPr id="19" name="Google Shape;19;p41" descr="larvik-kommune-logo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3654" y="887740"/>
            <a:ext cx="1840516" cy="641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5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1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056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1"/>
          <p:cNvSpPr txBox="1">
            <a:spLocks noGrp="1"/>
          </p:cNvSpPr>
          <p:nvPr>
            <p:ph type="body" idx="1"/>
          </p:nvPr>
        </p:nvSpPr>
        <p:spPr>
          <a:xfrm rot="5400000">
            <a:off x="2622980" y="-304961"/>
            <a:ext cx="3995297" cy="7805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1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2"/>
          <p:cNvSpPr txBox="1">
            <a:spLocks noGrp="1"/>
          </p:cNvSpPr>
          <p:nvPr>
            <p:ph type="title"/>
          </p:nvPr>
        </p:nvSpPr>
        <p:spPr>
          <a:xfrm rot="5400000">
            <a:off x="5553587" y="1613412"/>
            <a:ext cx="4045384" cy="1916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2"/>
          <p:cNvSpPr txBox="1">
            <a:spLocks noGrp="1"/>
          </p:cNvSpPr>
          <p:nvPr>
            <p:ph type="body" idx="1"/>
          </p:nvPr>
        </p:nvSpPr>
        <p:spPr>
          <a:xfrm rot="5400000">
            <a:off x="1498516" y="-231859"/>
            <a:ext cx="4045384" cy="5606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2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2"/>
          <p:cNvSpPr txBox="1">
            <a:spLocks noGrp="1"/>
          </p:cNvSpPr>
          <p:nvPr>
            <p:ph type="body" idx="1"/>
          </p:nvPr>
        </p:nvSpPr>
        <p:spPr>
          <a:xfrm>
            <a:off x="717816" y="1600202"/>
            <a:ext cx="7887103" cy="410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chemeClr val="dk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3"/>
          <p:cNvSpPr txBox="1">
            <a:spLocks noGrp="1"/>
          </p:cNvSpPr>
          <p:nvPr>
            <p:ph type="title"/>
          </p:nvPr>
        </p:nvSpPr>
        <p:spPr>
          <a:xfrm>
            <a:off x="722314" y="2004813"/>
            <a:ext cx="6626519" cy="276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body" idx="1"/>
          </p:nvPr>
        </p:nvSpPr>
        <p:spPr>
          <a:xfrm>
            <a:off x="722313" y="880033"/>
            <a:ext cx="6626519" cy="77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6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993A6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93A6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993A6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993A6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993A6"/>
              </a:buClr>
              <a:buSzPts val="1400"/>
              <a:buNone/>
              <a:defRPr sz="1400">
                <a:solidFill>
                  <a:srgbClr val="8993A6"/>
                </a:solidFill>
              </a:defRPr>
            </a:lvl9pPr>
          </a:lstStyle>
          <a:p>
            <a:endParaRPr/>
          </a:p>
        </p:txBody>
      </p:sp>
      <p:pic>
        <p:nvPicPr>
          <p:cNvPr id="27" name="Google Shape;27;p43" descr="kapitte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330952"/>
            <a:ext cx="9144000" cy="152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>
                <a:solidFill>
                  <a:srgbClr val="8993A6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>
                <a:solidFill>
                  <a:srgbClr val="8993A6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993A6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993A6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993A6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93A6"/>
              </a:buClr>
              <a:buSzPts val="2000"/>
              <a:buNone/>
              <a:defRPr>
                <a:solidFill>
                  <a:srgbClr val="8993A6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93A6"/>
              </a:buClr>
              <a:buSzPts val="2000"/>
              <a:buNone/>
              <a:defRPr>
                <a:solidFill>
                  <a:srgbClr val="8993A6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93A6"/>
              </a:buClr>
              <a:buSzPts val="2000"/>
              <a:buNone/>
              <a:defRPr>
                <a:solidFill>
                  <a:srgbClr val="8993A6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93A6"/>
              </a:buClr>
              <a:buSzPts val="2000"/>
              <a:buNone/>
              <a:defRPr>
                <a:solidFill>
                  <a:srgbClr val="8993A6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5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body" idx="1"/>
          </p:nvPr>
        </p:nvSpPr>
        <p:spPr>
          <a:xfrm>
            <a:off x="717816" y="1594231"/>
            <a:ext cx="3777984" cy="317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body" idx="2"/>
          </p:nvPr>
        </p:nvSpPr>
        <p:spPr>
          <a:xfrm>
            <a:off x="4648200" y="1594231"/>
            <a:ext cx="3956719" cy="317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6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96898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1"/>
          </p:nvPr>
        </p:nvSpPr>
        <p:spPr>
          <a:xfrm>
            <a:off x="717816" y="1535113"/>
            <a:ext cx="3779572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2"/>
          </p:nvPr>
        </p:nvSpPr>
        <p:spPr>
          <a:xfrm>
            <a:off x="717816" y="2174875"/>
            <a:ext cx="3779572" cy="359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59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7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8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9"/>
          <p:cNvSpPr txBox="1">
            <a:spLocks noGrp="1"/>
          </p:cNvSpPr>
          <p:nvPr>
            <p:ph type="title"/>
          </p:nvPr>
        </p:nvSpPr>
        <p:spPr>
          <a:xfrm>
            <a:off x="717817" y="273051"/>
            <a:ext cx="285723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9"/>
          <p:cNvSpPr txBox="1">
            <a:spLocks noGrp="1"/>
          </p:cNvSpPr>
          <p:nvPr>
            <p:ph type="body" idx="1"/>
          </p:nvPr>
        </p:nvSpPr>
        <p:spPr>
          <a:xfrm>
            <a:off x="3865164" y="273052"/>
            <a:ext cx="476013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" name="Google Shape;52;p49"/>
          <p:cNvSpPr txBox="1">
            <a:spLocks noGrp="1"/>
          </p:cNvSpPr>
          <p:nvPr>
            <p:ph type="body" idx="2"/>
          </p:nvPr>
        </p:nvSpPr>
        <p:spPr>
          <a:xfrm>
            <a:off x="717817" y="1435103"/>
            <a:ext cx="285723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3" name="Google Shape;53;p49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0" descr="sidemal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5920926"/>
            <a:ext cx="9144000" cy="7395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0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body" idx="1"/>
          </p:nvPr>
        </p:nvSpPr>
        <p:spPr>
          <a:xfrm>
            <a:off x="717816" y="1600202"/>
            <a:ext cx="7887103" cy="399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93A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rvik.kommune.no/vann-vei-og-renovasjon/vei-vann-og-avloepsprosjekter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 txBox="1">
            <a:spLocks noGrp="1"/>
          </p:cNvSpPr>
          <p:nvPr>
            <p:ph type="title"/>
          </p:nvPr>
        </p:nvSpPr>
        <p:spPr>
          <a:xfrm>
            <a:off x="643489" y="75383"/>
            <a:ext cx="5376600" cy="3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no-NO"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no-NO"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o-NO"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Torstrand VVA-anlegg </a:t>
            </a:r>
            <a:endParaRPr sz="1400"/>
          </a:p>
        </p:txBody>
      </p:sp>
      <p:sp>
        <p:nvSpPr>
          <p:cNvPr id="72" name="Google Shape;72;p1"/>
          <p:cNvSpPr txBox="1">
            <a:spLocks noGrp="1"/>
          </p:cNvSpPr>
          <p:nvPr>
            <p:ph type="body" idx="2"/>
          </p:nvPr>
        </p:nvSpPr>
        <p:spPr>
          <a:xfrm>
            <a:off x="722314" y="5874892"/>
            <a:ext cx="6540132" cy="617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nb-NO" dirty="0" smtClean="0"/>
              <a:t>Vadeskjæret - 20</a:t>
            </a:r>
            <a:r>
              <a:rPr lang="no-NO" dirty="0" smtClean="0"/>
              <a:t>. </a:t>
            </a:r>
            <a:r>
              <a:rPr lang="nb-NO" dirty="0" smtClean="0"/>
              <a:t>november</a:t>
            </a:r>
            <a:r>
              <a:rPr lang="no-NO" dirty="0" smtClean="0"/>
              <a:t> </a:t>
            </a:r>
            <a:r>
              <a:rPr lang="no-NO" dirty="0"/>
              <a:t>2025</a:t>
            </a:r>
            <a:endParaRPr dirty="0"/>
          </a:p>
        </p:txBody>
      </p:sp>
      <p:pic>
        <p:nvPicPr>
          <p:cNvPr id="73" name="Google Shape;7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691" y="1493667"/>
            <a:ext cx="5589976" cy="363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84770" y="-164557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o-NO" sz="2800"/>
              <a:t>Eksempel på typisk informasjonsflyt i VVA-anlegg</a:t>
            </a:r>
            <a:br>
              <a:rPr lang="no-NO" sz="2800"/>
            </a:br>
            <a:r>
              <a:rPr lang="no-NO" sz="1200"/>
              <a:t>(per etappe)</a:t>
            </a:r>
            <a:endParaRPr sz="1200"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1"/>
          </p:nvPr>
        </p:nvSpPr>
        <p:spPr>
          <a:xfrm>
            <a:off x="3324105" y="5310687"/>
            <a:ext cx="7887103" cy="296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10</a:t>
            </a:fld>
            <a:endParaRPr/>
          </a:p>
        </p:txBody>
      </p:sp>
      <p:sp>
        <p:nvSpPr>
          <p:cNvPr id="158" name="Google Shape;158;p6"/>
          <p:cNvSpPr txBox="1"/>
          <p:nvPr/>
        </p:nvSpPr>
        <p:spPr>
          <a:xfrm>
            <a:off x="5769197" y="655090"/>
            <a:ext cx="131884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Anskaffelse av entreprenør</a:t>
            </a:r>
            <a:endParaRPr/>
          </a:p>
        </p:txBody>
      </p:sp>
      <p:sp>
        <p:nvSpPr>
          <p:cNvPr id="159" name="Google Shape;159;p6"/>
          <p:cNvSpPr txBox="1"/>
          <p:nvPr/>
        </p:nvSpPr>
        <p:spPr>
          <a:xfrm>
            <a:off x="7340744" y="800178"/>
            <a:ext cx="151687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Oppstart av Utførelsesfase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0" name="Google Shape;160;p6"/>
          <p:cNvCxnSpPr/>
          <p:nvPr/>
        </p:nvCxnSpPr>
        <p:spPr>
          <a:xfrm rot="10800000" flipH="1">
            <a:off x="717816" y="1411264"/>
            <a:ext cx="5051381" cy="9016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61" name="Google Shape;161;p6"/>
          <p:cNvSpPr txBox="1"/>
          <p:nvPr/>
        </p:nvSpPr>
        <p:spPr>
          <a:xfrm>
            <a:off x="2426784" y="1101121"/>
            <a:ext cx="269421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Detaljprosjektering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" name="Google Shape;162;p6"/>
          <p:cNvCxnSpPr/>
          <p:nvPr/>
        </p:nvCxnSpPr>
        <p:spPr>
          <a:xfrm>
            <a:off x="5811716" y="1411227"/>
            <a:ext cx="1276327" cy="3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63" name="Google Shape;163;p6"/>
          <p:cNvCxnSpPr/>
          <p:nvPr/>
        </p:nvCxnSpPr>
        <p:spPr>
          <a:xfrm>
            <a:off x="7124703" y="1414160"/>
            <a:ext cx="194895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64" name="Google Shape;164;p6"/>
          <p:cNvSpPr txBox="1"/>
          <p:nvPr/>
        </p:nvSpPr>
        <p:spPr>
          <a:xfrm>
            <a:off x="156991" y="1787245"/>
            <a:ext cx="3640016" cy="160043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Berørte huseiere får informasjonsbrev ved oppstart av detaljprosjektering (aktuell etappe).</a:t>
            </a:r>
            <a:b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Konsulentfirma (på oppdrag for kommunen) vil da kunne be om tillatelse for å registrere kjellerhøyder etc.</a:t>
            </a:r>
            <a:endParaRPr/>
          </a:p>
        </p:txBody>
      </p:sp>
      <p:sp>
        <p:nvSpPr>
          <p:cNvPr id="165" name="Google Shape;165;p6"/>
          <p:cNvSpPr txBox="1"/>
          <p:nvPr/>
        </p:nvSpPr>
        <p:spPr>
          <a:xfrm>
            <a:off x="156991" y="3461268"/>
            <a:ext cx="3985629" cy="52322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Varsel om mulig pålegg om separering av privat avløpsanlegg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156991" y="4058073"/>
            <a:ext cx="4344671" cy="30777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Pålegg om separering av private avløpsanlegg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5157608" y="3239557"/>
            <a:ext cx="1797108" cy="73866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Informasjonsbrev / invitasjon til informasjonsmøte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6"/>
          <p:cNvCxnSpPr/>
          <p:nvPr/>
        </p:nvCxnSpPr>
        <p:spPr>
          <a:xfrm>
            <a:off x="905801" y="1476281"/>
            <a:ext cx="0" cy="310964"/>
          </a:xfrm>
          <a:prstGeom prst="straightConnector1">
            <a:avLst/>
          </a:prstGeom>
          <a:noFill/>
          <a:ln w="38100" cap="flat" cmpd="sng">
            <a:solidFill>
              <a:srgbClr val="00654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69" name="Google Shape;169;p6"/>
          <p:cNvCxnSpPr/>
          <p:nvPr/>
        </p:nvCxnSpPr>
        <p:spPr>
          <a:xfrm>
            <a:off x="3949407" y="1503297"/>
            <a:ext cx="0" cy="1884386"/>
          </a:xfrm>
          <a:prstGeom prst="straightConnector1">
            <a:avLst/>
          </a:prstGeom>
          <a:noFill/>
          <a:ln w="38100" cap="flat" cmpd="sng">
            <a:solidFill>
              <a:srgbClr val="00654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70" name="Google Shape;170;p6"/>
          <p:cNvCxnSpPr/>
          <p:nvPr/>
        </p:nvCxnSpPr>
        <p:spPr>
          <a:xfrm>
            <a:off x="4380824" y="1503297"/>
            <a:ext cx="0" cy="2437206"/>
          </a:xfrm>
          <a:prstGeom prst="straightConnector1">
            <a:avLst/>
          </a:prstGeom>
          <a:noFill/>
          <a:ln w="38100" cap="flat" cmpd="sng">
            <a:solidFill>
              <a:srgbClr val="00654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71" name="Google Shape;171;p6"/>
          <p:cNvCxnSpPr/>
          <p:nvPr/>
        </p:nvCxnSpPr>
        <p:spPr>
          <a:xfrm flipH="1">
            <a:off x="4932485" y="1503674"/>
            <a:ext cx="12535" cy="2436829"/>
          </a:xfrm>
          <a:prstGeom prst="straightConnector1">
            <a:avLst/>
          </a:prstGeom>
          <a:noFill/>
          <a:ln w="38100" cap="flat" cmpd="sng">
            <a:solidFill>
              <a:srgbClr val="00654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72" name="Google Shape;172;p6"/>
          <p:cNvSpPr txBox="1"/>
          <p:nvPr/>
        </p:nvSpPr>
        <p:spPr>
          <a:xfrm>
            <a:off x="4812241" y="4060050"/>
            <a:ext cx="4045377" cy="30777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Tilbud om tilstandsregistrering av eiendommer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" name="Google Shape;173;p6"/>
          <p:cNvCxnSpPr/>
          <p:nvPr/>
        </p:nvCxnSpPr>
        <p:spPr>
          <a:xfrm flipH="1">
            <a:off x="6834929" y="1493093"/>
            <a:ext cx="9824" cy="1746464"/>
          </a:xfrm>
          <a:prstGeom prst="straightConnector1">
            <a:avLst/>
          </a:prstGeom>
          <a:noFill/>
          <a:ln w="38100" cap="flat" cmpd="sng">
            <a:solidFill>
              <a:srgbClr val="00654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74" name="Google Shape;174;p6"/>
          <p:cNvSpPr txBox="1"/>
          <p:nvPr/>
        </p:nvSpPr>
        <p:spPr>
          <a:xfrm>
            <a:off x="156991" y="4791808"/>
            <a:ext cx="869465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informasjonsbrevene gis det blant annet informasjon om prosjektets omfang, anslått start- og sluttdato for gravearbeidene og kontaktinformasjon til kommunens prosjektleder.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informasjonsmøtet før oppstart av gravearbeidene gis kontaktinformasjon til de som følger opp i utførelsesfasen: Prosjektledelsen til entreprenøren og til kommunen.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6"/>
          <p:cNvCxnSpPr/>
          <p:nvPr/>
        </p:nvCxnSpPr>
        <p:spPr>
          <a:xfrm>
            <a:off x="8099182" y="1470453"/>
            <a:ext cx="0" cy="316792"/>
          </a:xfrm>
          <a:prstGeom prst="straightConnector1">
            <a:avLst/>
          </a:prstGeom>
          <a:noFill/>
          <a:ln w="38100" cap="flat" cmpd="sng">
            <a:solidFill>
              <a:srgbClr val="00654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76" name="Google Shape;176;p6"/>
          <p:cNvSpPr txBox="1"/>
          <p:nvPr/>
        </p:nvSpPr>
        <p:spPr>
          <a:xfrm>
            <a:off x="119071" y="1290295"/>
            <a:ext cx="991743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Tidslinje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7340744" y="1824517"/>
            <a:ext cx="1671216" cy="52322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Oppfølging i utførelsesperioden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8" name="Google Shape;178;p6"/>
          <p:cNvCxnSpPr/>
          <p:nvPr/>
        </p:nvCxnSpPr>
        <p:spPr>
          <a:xfrm flipH="1">
            <a:off x="7191275" y="1467539"/>
            <a:ext cx="1" cy="1254361"/>
          </a:xfrm>
          <a:prstGeom prst="straightConnector1">
            <a:avLst/>
          </a:prstGeom>
          <a:noFill/>
          <a:ln w="38100" cap="flat" cmpd="sng">
            <a:solidFill>
              <a:srgbClr val="00654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79" name="Google Shape;179;p6"/>
          <p:cNvSpPr txBox="1"/>
          <p:nvPr/>
        </p:nvSpPr>
        <p:spPr>
          <a:xfrm>
            <a:off x="7124703" y="2793597"/>
            <a:ext cx="1797108" cy="116955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Informasjonsmøte med prosjektleder fra kommunen og prosjektledelsen til entreprenør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825" y="0"/>
            <a:ext cx="8271400" cy="650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8698" y="435498"/>
            <a:ext cx="2774400" cy="11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/>
          <p:nvPr/>
        </p:nvSpPr>
        <p:spPr>
          <a:xfrm>
            <a:off x="158261" y="4739053"/>
            <a:ext cx="300697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Dagens overordnede fremdriftsplan: </a:t>
            </a:r>
            <a:b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Planlagt oppstart av arbeider på etappe 1 i starten av 2028.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192" name="Google Shape;192;p8"/>
          <p:cNvSpPr txBox="1">
            <a:spLocks noGrp="1"/>
          </p:cNvSpPr>
          <p:nvPr>
            <p:ph type="body" idx="1"/>
          </p:nvPr>
        </p:nvSpPr>
        <p:spPr>
          <a:xfrm>
            <a:off x="717816" y="1600202"/>
            <a:ext cx="7887103" cy="410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93" name="Google Shape;193;p8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12</a:t>
            </a:fld>
            <a:endParaRPr/>
          </a:p>
        </p:txBody>
      </p:sp>
      <p:pic>
        <p:nvPicPr>
          <p:cNvPr id="194" name="Google Shape;19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656"/>
            <a:ext cx="9144000" cy="658231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8"/>
          <p:cNvSpPr txBox="1"/>
          <p:nvPr/>
        </p:nvSpPr>
        <p:spPr>
          <a:xfrm>
            <a:off x="0" y="-16852"/>
            <a:ext cx="788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454"/>
              <a:buFont typeface="Calibri"/>
              <a:buNone/>
            </a:pPr>
            <a:r>
              <a:rPr lang="no-NO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Renovasjon - nedgravde beholdere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body" idx="1"/>
          </p:nvPr>
        </p:nvSpPr>
        <p:spPr>
          <a:xfrm>
            <a:off x="717816" y="1600202"/>
            <a:ext cx="7887103" cy="410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02" name="Google Shape;202;p9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13</a:t>
            </a:fld>
            <a:endParaRPr/>
          </a:p>
        </p:txBody>
      </p:sp>
      <p:pic>
        <p:nvPicPr>
          <p:cNvPr id="203" name="Google Shape;20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266"/>
            <a:ext cx="9144000" cy="653240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9"/>
          <p:cNvSpPr txBox="1"/>
          <p:nvPr/>
        </p:nvSpPr>
        <p:spPr>
          <a:xfrm>
            <a:off x="1696693" y="0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o-NO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Eksempel på mulig løsning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4c860f29e0_0_17"/>
          <p:cNvSpPr txBox="1">
            <a:spLocks noGrp="1"/>
          </p:cNvSpPr>
          <p:nvPr>
            <p:ph type="title"/>
          </p:nvPr>
        </p:nvSpPr>
        <p:spPr>
          <a:xfrm>
            <a:off x="628491" y="127064"/>
            <a:ext cx="788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rPr lang="no-NO"/>
              <a:t>Renovasjon - nedgravde beholdere</a:t>
            </a:r>
            <a:endParaRPr/>
          </a:p>
        </p:txBody>
      </p:sp>
      <p:sp>
        <p:nvSpPr>
          <p:cNvPr id="211" name="Google Shape;211;g34c860f29e0_0_17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8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o-NO"/>
              <a:t>14</a:t>
            </a:fld>
            <a:endParaRPr/>
          </a:p>
        </p:txBody>
      </p:sp>
      <p:pic>
        <p:nvPicPr>
          <p:cNvPr id="212" name="Google Shape;212;g34c860f29e0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950" y="1151850"/>
            <a:ext cx="7380224" cy="535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15</a:t>
            </a:fld>
            <a:endParaRPr/>
          </a:p>
        </p:txBody>
      </p:sp>
      <p:pic>
        <p:nvPicPr>
          <p:cNvPr id="218" name="Google Shape;21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60" y="159309"/>
            <a:ext cx="9073740" cy="6453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o-NO"/>
              <a:t>Gatebruksplan for Torstrand</a:t>
            </a:r>
            <a:endParaRPr/>
          </a:p>
        </p:txBody>
      </p:sp>
      <p:sp>
        <p:nvSpPr>
          <p:cNvPr id="224" name="Google Shape;224;p11"/>
          <p:cNvSpPr txBox="1">
            <a:spLocks noGrp="1"/>
          </p:cNvSpPr>
          <p:nvPr>
            <p:ph type="body" idx="1"/>
          </p:nvPr>
        </p:nvSpPr>
        <p:spPr>
          <a:xfrm>
            <a:off x="717816" y="1600202"/>
            <a:ext cx="7887103" cy="410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None/>
            </a:pPr>
            <a:r>
              <a:rPr lang="no-NO" dirty="0"/>
              <a:t>En gatebruksplan er under utvikling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Font typeface="Calibri"/>
              <a:buNone/>
            </a:pPr>
            <a:endParaRPr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None/>
            </a:pPr>
            <a:r>
              <a:rPr lang="no-NO" dirty="0"/>
              <a:t>Planen vil legge føringer for utformingen av overflatene i området: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Font typeface="Calibri"/>
              <a:buNone/>
            </a:pPr>
            <a:endParaRPr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None/>
            </a:pPr>
            <a:r>
              <a:rPr lang="no-NO" dirty="0"/>
              <a:t>Omfatter: Trafikksituasjon (nåværende og fremtidig), utforming av kjørebaner, </a:t>
            </a:r>
            <a:r>
              <a:rPr lang="no-NO" dirty="0" smtClean="0"/>
              <a:t>fortau</a:t>
            </a:r>
            <a:r>
              <a:rPr lang="nb-NO" dirty="0" smtClean="0"/>
              <a:t>,</a:t>
            </a:r>
            <a:r>
              <a:rPr lang="no-NO" dirty="0" smtClean="0"/>
              <a:t> </a:t>
            </a:r>
            <a:r>
              <a:rPr lang="no-NO" dirty="0"/>
              <a:t>sykkelfelt, skilting, torg/plasser, nytt veilys, med mer.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Font typeface="Calibri"/>
              <a:buNone/>
            </a:pPr>
            <a:endParaRPr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None/>
            </a:pPr>
            <a:r>
              <a:rPr lang="nb-NO" dirty="0" smtClean="0"/>
              <a:t>R</a:t>
            </a:r>
            <a:r>
              <a:rPr lang="no-NO" dirty="0" smtClean="0"/>
              <a:t>egistreringer </a:t>
            </a:r>
            <a:r>
              <a:rPr lang="no-NO" dirty="0"/>
              <a:t>og utarbeidelse av </a:t>
            </a:r>
            <a:r>
              <a:rPr lang="no-NO" dirty="0" smtClean="0"/>
              <a:t>tegninger</a:t>
            </a:r>
            <a:r>
              <a:rPr lang="nb-NO" dirty="0" smtClean="0"/>
              <a:t> er underveis.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Font typeface="Calibri"/>
              <a:buNone/>
            </a:pPr>
            <a:endParaRPr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6176"/>
              <a:buNone/>
            </a:pPr>
            <a:endParaRPr dirty="0"/>
          </a:p>
        </p:txBody>
      </p:sp>
      <p:sp>
        <p:nvSpPr>
          <p:cNvPr id="225" name="Google Shape;225;p11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17</a:t>
            </a:fld>
            <a:endParaRPr/>
          </a:p>
        </p:txBody>
      </p:sp>
      <p:pic>
        <p:nvPicPr>
          <p:cNvPr id="231" name="Google Shape;23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84" y="161594"/>
            <a:ext cx="9067816" cy="6451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body" idx="1"/>
          </p:nvPr>
        </p:nvSpPr>
        <p:spPr>
          <a:xfrm>
            <a:off x="717816" y="1600202"/>
            <a:ext cx="7887103" cy="410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18</a:t>
            </a:fld>
            <a:endParaRPr/>
          </a:p>
        </p:txBody>
      </p:sp>
      <p:pic>
        <p:nvPicPr>
          <p:cNvPr id="239" name="Google Shape;23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601"/>
            <a:ext cx="9144000" cy="6652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 txBox="1">
            <a:spLocks noGrp="1"/>
          </p:cNvSpPr>
          <p:nvPr>
            <p:ph type="title"/>
          </p:nvPr>
        </p:nvSpPr>
        <p:spPr>
          <a:xfrm>
            <a:off x="332552" y="672306"/>
            <a:ext cx="241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454"/>
              <a:buNone/>
            </a:pPr>
            <a:r>
              <a:rPr lang="no-NO"/>
              <a:t>Eksempel </a:t>
            </a:r>
            <a:br>
              <a:rPr lang="no-NO"/>
            </a:br>
            <a:r>
              <a:rPr lang="no-NO"/>
              <a:t>fra Nanset</a:t>
            </a:r>
            <a:endParaRPr/>
          </a:p>
        </p:txBody>
      </p:sp>
      <p:sp>
        <p:nvSpPr>
          <p:cNvPr id="245" name="Google Shape;245;p14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19</a:t>
            </a:fld>
            <a:endParaRPr/>
          </a:p>
        </p:txBody>
      </p:sp>
      <p:pic>
        <p:nvPicPr>
          <p:cNvPr id="246" name="Google Shape;24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5503" y="26377"/>
            <a:ext cx="6015784" cy="683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92621"/>
            <a:ext cx="3209233" cy="406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461235"/>
            <a:ext cx="3209233" cy="4396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o-NO"/>
              <a:t>Torstrand VVA-prosjekt</a:t>
            </a:r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body" idx="1"/>
          </p:nvPr>
        </p:nvSpPr>
        <p:spPr>
          <a:xfrm>
            <a:off x="717816" y="1600202"/>
            <a:ext cx="7887103" cy="410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o-NO"/>
              <a:t>Hvilket området er berørt?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o-NO"/>
              <a:t>Hva inngår i et slikt prosjekt og hva innebærer det for beboere og huseiere?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o-NO"/>
              <a:t>Fremdriftsplan og videre informasjon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o-NO"/>
              <a:t>Renovasjon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o-NO"/>
              <a:t>Gatebruksplan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 dirty="0"/>
              <a:t>Innspill til gatebruksplan</a:t>
            </a:r>
            <a:endParaRPr dirty="0"/>
          </a:p>
        </p:txBody>
      </p:sp>
      <p:sp>
        <p:nvSpPr>
          <p:cNvPr id="254" name="Google Shape;254;p15"/>
          <p:cNvSpPr txBox="1">
            <a:spLocks noGrp="1"/>
          </p:cNvSpPr>
          <p:nvPr>
            <p:ph type="body" idx="1"/>
          </p:nvPr>
        </p:nvSpPr>
        <p:spPr>
          <a:xfrm>
            <a:off x="239068" y="1591408"/>
            <a:ext cx="8693916" cy="459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14300" lvl="0" indent="0">
              <a:buSzPct val="60810"/>
              <a:buNone/>
            </a:pPr>
            <a:r>
              <a:rPr lang="no-NO" dirty="0" smtClean="0"/>
              <a:t>Det vil utarbeides et høringsnotat som gjøres tilgjengelig</a:t>
            </a:r>
            <a:r>
              <a:rPr lang="nb-NO" dirty="0" smtClean="0"/>
              <a:t>: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2400" dirty="0" smtClean="0"/>
              <a:t>- sendes på </a:t>
            </a:r>
            <a:r>
              <a:rPr lang="nb-NO" sz="2400" dirty="0" err="1" smtClean="0"/>
              <a:t>digipost</a:t>
            </a:r>
            <a:r>
              <a:rPr lang="nb-NO" sz="2400" dirty="0" smtClean="0"/>
              <a:t>/ post til huseiere/ hjemmelshavere.</a:t>
            </a:r>
            <a:br>
              <a:rPr lang="nb-NO" sz="2400" dirty="0" smtClean="0"/>
            </a:br>
            <a:r>
              <a:rPr lang="nb-NO" sz="2400" dirty="0"/>
              <a:t>- E-post til </a:t>
            </a:r>
            <a:r>
              <a:rPr lang="nb-NO" sz="2400" dirty="0" smtClean="0"/>
              <a:t>nærmiljøutvalg</a:t>
            </a:r>
            <a:r>
              <a:rPr lang="nb-NO" sz="2400" dirty="0"/>
              <a:t>, skoler andre lokal </a:t>
            </a:r>
            <a:r>
              <a:rPr lang="nb-NO" sz="2400" dirty="0" smtClean="0"/>
              <a:t>instanser</a:t>
            </a:r>
            <a:br>
              <a:rPr lang="nb-NO" sz="2400" dirty="0" smtClean="0"/>
            </a:b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Larvik kommunes nettsider:</a:t>
            </a:r>
            <a:endParaRPr lang="nb-NO" sz="2400" dirty="0" smtClean="0"/>
          </a:p>
          <a:p>
            <a:pPr lvl="0">
              <a:buSzPct val="60810"/>
              <a:buFontTx/>
              <a:buChar char="-"/>
            </a:pPr>
            <a:r>
              <a:rPr lang="nb-NO" sz="2400" dirty="0" smtClean="0">
                <a:hlinkClick r:id="rId3"/>
              </a:rPr>
              <a:t>https</a:t>
            </a:r>
            <a:r>
              <a:rPr lang="nb-NO" sz="2400" dirty="0">
                <a:hlinkClick r:id="rId3"/>
              </a:rPr>
              <a:t>://www.larvik.kommune.no/vann-vei-og-renovasjon/vei-vann-og-avloepsprosjekter</a:t>
            </a:r>
            <a:r>
              <a:rPr lang="nb-NO" sz="2400" dirty="0" smtClean="0">
                <a:hlinkClick r:id="rId3"/>
              </a:rPr>
              <a:t>/</a:t>
            </a:r>
            <a:endParaRPr lang="nb-NO" sz="2400" dirty="0" smtClean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endParaRPr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no-NO" dirty="0"/>
              <a:t>Det vil åpnes for innspill til notatet (tidlig </a:t>
            </a:r>
            <a:r>
              <a:rPr lang="no-NO" dirty="0" smtClean="0"/>
              <a:t>2026</a:t>
            </a:r>
            <a:r>
              <a:rPr lang="nb-NO" dirty="0" smtClean="0"/>
              <a:t>(?)</a:t>
            </a:r>
            <a:r>
              <a:rPr lang="no-NO" dirty="0" smtClean="0"/>
              <a:t>)</a:t>
            </a:r>
            <a:r>
              <a:rPr lang="no-NO" dirty="0"/>
              <a:t/>
            </a:r>
            <a:br>
              <a:rPr lang="no-NO" dirty="0"/>
            </a:br>
            <a:endParaRPr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no-NO" dirty="0"/>
              <a:t>Hvordan gi innspill</a:t>
            </a:r>
            <a:r>
              <a:rPr lang="no-NO" dirty="0" smtClean="0"/>
              <a:t>?</a:t>
            </a:r>
            <a:r>
              <a:rPr lang="nb-NO" dirty="0" smtClean="0"/>
              <a:t>  - sende e-post til prosjektleder.</a:t>
            </a:r>
            <a:endParaRPr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endParaRPr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60810"/>
              <a:buNone/>
            </a:pPr>
            <a:r>
              <a:rPr lang="no-NO" dirty="0"/>
              <a:t>Innkomne innspill tas til vurdering, og så vil endelig forslag til gatebruksplan utarbeides og sendes til politisk behandling</a:t>
            </a:r>
            <a:endParaRPr dirty="0"/>
          </a:p>
        </p:txBody>
      </p:sp>
      <p:sp>
        <p:nvSpPr>
          <p:cNvPr id="255" name="Google Shape;255;p15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>
            <a:spLocks noGrp="1"/>
          </p:cNvSpPr>
          <p:nvPr>
            <p:ph type="title"/>
          </p:nvPr>
        </p:nvSpPr>
        <p:spPr>
          <a:xfrm>
            <a:off x="722314" y="2004813"/>
            <a:ext cx="6626519" cy="276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o-NO"/>
              <a:t>Spørsmål og innspill</a:t>
            </a:r>
            <a:endParaRPr/>
          </a:p>
        </p:txBody>
      </p:sp>
      <p:sp>
        <p:nvSpPr>
          <p:cNvPr id="261" name="Google Shape;261;p39"/>
          <p:cNvSpPr txBox="1">
            <a:spLocks noGrp="1"/>
          </p:cNvSpPr>
          <p:nvPr>
            <p:ph type="body" idx="1"/>
          </p:nvPr>
        </p:nvSpPr>
        <p:spPr>
          <a:xfrm>
            <a:off x="722313" y="880033"/>
            <a:ext cx="6626519" cy="77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825" y="0"/>
            <a:ext cx="8271400" cy="650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8698" y="435498"/>
            <a:ext cx="2774400" cy="11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 txBox="1"/>
          <p:nvPr/>
        </p:nvSpPr>
        <p:spPr>
          <a:xfrm>
            <a:off x="158261" y="4739053"/>
            <a:ext cx="300697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Dagens overordnede fremdriftsplan: </a:t>
            </a:r>
            <a:b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Planlagt oppstart av arbeider på etappe 1 i starten av 2028.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c860f29e0_0_53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/>
              <a:t>Eksempel på graving i bygate</a:t>
            </a:r>
            <a:endParaRPr/>
          </a:p>
        </p:txBody>
      </p:sp>
      <p:sp>
        <p:nvSpPr>
          <p:cNvPr id="94" name="Google Shape;94;g34c860f29e0_0_53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8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  <p:pic>
        <p:nvPicPr>
          <p:cNvPr id="95" name="Google Shape;95;g34c860f29e0_0_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817" y="1477289"/>
            <a:ext cx="6817335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17816" y="274639"/>
            <a:ext cx="788710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o-NO"/>
              <a:t>Utfordringer i utførelsesfasen</a:t>
            </a:r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7895" cy="25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5</a:t>
            </a:fld>
            <a:endParaRPr/>
          </a:p>
        </p:txBody>
      </p:sp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817" y="1477289"/>
            <a:ext cx="6817335" cy="513556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182932" y="3853403"/>
            <a:ext cx="7887103" cy="41090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o-NO"/>
              <a:t>Støv, støy og vibrasjoner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o-NO"/>
              <a:t>Anleggstrafikk og sikkerhet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o-NO"/>
              <a:t>Midlertidige begrensninger til atkomst / omkjøringer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no-NO"/>
              <a:t>Midlertidig vannforsyning og vannavslag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c860f29e0_0_25"/>
          <p:cNvSpPr txBox="1">
            <a:spLocks noGrp="1"/>
          </p:cNvSpPr>
          <p:nvPr>
            <p:ph type="title"/>
          </p:nvPr>
        </p:nvSpPr>
        <p:spPr>
          <a:xfrm>
            <a:off x="382800" y="195799"/>
            <a:ext cx="78870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rPr lang="no-NO"/>
              <a:t>Noen gevinster av oppgraderingen:</a:t>
            </a:r>
            <a:endParaRPr/>
          </a:p>
        </p:txBody>
      </p:sp>
      <p:sp>
        <p:nvSpPr>
          <p:cNvPr id="110" name="Google Shape;110;g34c860f29e0_0_25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8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o-NO"/>
              <a:t>6</a:t>
            </a:fld>
            <a:endParaRPr/>
          </a:p>
        </p:txBody>
      </p:sp>
      <p:pic>
        <p:nvPicPr>
          <p:cNvPr id="111" name="Google Shape;111;g34c860f29e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775" y="3386999"/>
            <a:ext cx="4975174" cy="32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34c860f29e0_0_25"/>
          <p:cNvSpPr txBox="1"/>
          <p:nvPr/>
        </p:nvSpPr>
        <p:spPr>
          <a:xfrm>
            <a:off x="748850" y="1152849"/>
            <a:ext cx="7390200" cy="253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o-NO"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Bedre og sikrere vannforsyning</a:t>
            </a:r>
            <a:endParaRPr sz="2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o-NO"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Bedre og sikrere avløpssystem</a:t>
            </a:r>
            <a:endParaRPr sz="2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o-NO"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Økt effektivitet og redusert energiforbruk i renseprosessen (et godt miljøtiltak)</a:t>
            </a:r>
            <a:endParaRPr sz="2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o-NO"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Nyoppusset overflate til slutt ☺</a:t>
            </a:r>
            <a:endParaRPr sz="2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c860f29e0_0_42"/>
          <p:cNvSpPr txBox="1">
            <a:spLocks noGrp="1"/>
          </p:cNvSpPr>
          <p:nvPr>
            <p:ph type="title"/>
          </p:nvPr>
        </p:nvSpPr>
        <p:spPr>
          <a:xfrm>
            <a:off x="717816" y="67714"/>
            <a:ext cx="788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/>
              <a:t>Oppgradering av VA-anlegg</a:t>
            </a:r>
            <a:endParaRPr/>
          </a:p>
        </p:txBody>
      </p:sp>
      <p:sp>
        <p:nvSpPr>
          <p:cNvPr id="119" name="Google Shape;119;g34c860f29e0_0_42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8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7</a:t>
            </a:fld>
            <a:endParaRPr/>
          </a:p>
        </p:txBody>
      </p:sp>
      <p:pic>
        <p:nvPicPr>
          <p:cNvPr id="120" name="Google Shape;120;g34c860f29e0_0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075" y="1142850"/>
            <a:ext cx="6367625" cy="560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34c860f29e0_0_42"/>
          <p:cNvSpPr txBox="1"/>
          <p:nvPr/>
        </p:nvSpPr>
        <p:spPr>
          <a:xfrm>
            <a:off x="6005146" y="5486401"/>
            <a:ext cx="7033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34c860f29e0_0_42"/>
          <p:cNvSpPr txBox="1"/>
          <p:nvPr/>
        </p:nvSpPr>
        <p:spPr>
          <a:xfrm>
            <a:off x="6005146" y="5726724"/>
            <a:ext cx="19929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Overvann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34c860f29e0_0_42"/>
          <p:cNvSpPr txBox="1"/>
          <p:nvPr/>
        </p:nvSpPr>
        <p:spPr>
          <a:xfrm>
            <a:off x="5354515" y="5990601"/>
            <a:ext cx="19929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Spillvann  (kloakk)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g34c860f29e0_0_42"/>
          <p:cNvCxnSpPr>
            <a:stCxn id="121" idx="1"/>
          </p:cNvCxnSpPr>
          <p:nvPr/>
        </p:nvCxnSpPr>
        <p:spPr>
          <a:xfrm rot="10800000">
            <a:off x="5354446" y="5354390"/>
            <a:ext cx="650700" cy="285900"/>
          </a:xfrm>
          <a:prstGeom prst="straightConnector1">
            <a:avLst/>
          </a:prstGeom>
          <a:noFill/>
          <a:ln w="9525" cap="flat" cmpd="sng">
            <a:solidFill>
              <a:srgbClr val="006BB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5" name="Google Shape;125;g34c860f29e0_0_42"/>
          <p:cNvCxnSpPr>
            <a:stCxn id="122" idx="1"/>
          </p:cNvCxnSpPr>
          <p:nvPr/>
        </p:nvCxnSpPr>
        <p:spPr>
          <a:xfrm rot="10800000">
            <a:off x="5134846" y="5590513"/>
            <a:ext cx="870300" cy="290100"/>
          </a:xfrm>
          <a:prstGeom prst="straightConnector1">
            <a:avLst/>
          </a:prstGeom>
          <a:noFill/>
          <a:ln w="9525" cap="flat" cmpd="sng">
            <a:solidFill>
              <a:srgbClr val="006BB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6" name="Google Shape;126;g34c860f29e0_0_42"/>
          <p:cNvCxnSpPr/>
          <p:nvPr/>
        </p:nvCxnSpPr>
        <p:spPr>
          <a:xfrm rot="10800000">
            <a:off x="4620359" y="5498929"/>
            <a:ext cx="1149714" cy="535572"/>
          </a:xfrm>
          <a:prstGeom prst="straightConnector1">
            <a:avLst/>
          </a:prstGeom>
          <a:noFill/>
          <a:ln w="9525" cap="flat" cmpd="sng">
            <a:solidFill>
              <a:srgbClr val="006BB5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c860f29e0_0_32"/>
          <p:cNvSpPr txBox="1">
            <a:spLocks noGrp="1"/>
          </p:cNvSpPr>
          <p:nvPr>
            <p:ph type="title"/>
          </p:nvPr>
        </p:nvSpPr>
        <p:spPr>
          <a:xfrm>
            <a:off x="717816" y="67714"/>
            <a:ext cx="788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/>
              <a:t>Oppgradering av VA-anlegg</a:t>
            </a:r>
            <a:endParaRPr/>
          </a:p>
        </p:txBody>
      </p:sp>
      <p:sp>
        <p:nvSpPr>
          <p:cNvPr id="133" name="Google Shape;133;g34c860f29e0_0_32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8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o-NO"/>
              <a:t>8</a:t>
            </a:fld>
            <a:endParaRPr/>
          </a:p>
        </p:txBody>
      </p:sp>
      <p:pic>
        <p:nvPicPr>
          <p:cNvPr id="134" name="Google Shape;134;g34c860f29e0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75" y="1300677"/>
            <a:ext cx="7375599" cy="518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717816" y="67714"/>
            <a:ext cx="788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o-NO"/>
              <a:t>Oppgradering av VA-anlegg</a:t>
            </a:r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ldNum" idx="12"/>
          </p:nvPr>
        </p:nvSpPr>
        <p:spPr>
          <a:xfrm>
            <a:off x="717817" y="6356351"/>
            <a:ext cx="7380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no-NO"/>
              <a:t>9</a:t>
            </a:fld>
            <a:endParaRPr/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075" y="1142850"/>
            <a:ext cx="6367625" cy="560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6005146" y="5486401"/>
            <a:ext cx="7033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6005146" y="5726724"/>
            <a:ext cx="19929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Overvann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5354515" y="5990601"/>
            <a:ext cx="19929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Spillvann  (kloakk)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5"/>
          <p:cNvCxnSpPr>
            <a:stCxn id="143" idx="1"/>
          </p:cNvCxnSpPr>
          <p:nvPr/>
        </p:nvCxnSpPr>
        <p:spPr>
          <a:xfrm rot="10800000">
            <a:off x="5354446" y="5354390"/>
            <a:ext cx="650700" cy="285900"/>
          </a:xfrm>
          <a:prstGeom prst="straightConnector1">
            <a:avLst/>
          </a:prstGeom>
          <a:noFill/>
          <a:ln w="9525" cap="flat" cmpd="sng">
            <a:solidFill>
              <a:srgbClr val="006BB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7" name="Google Shape;147;p5"/>
          <p:cNvCxnSpPr>
            <a:stCxn id="144" idx="1"/>
          </p:cNvCxnSpPr>
          <p:nvPr/>
        </p:nvCxnSpPr>
        <p:spPr>
          <a:xfrm rot="10800000">
            <a:off x="5134846" y="5590513"/>
            <a:ext cx="870300" cy="290100"/>
          </a:xfrm>
          <a:prstGeom prst="straightConnector1">
            <a:avLst/>
          </a:prstGeom>
          <a:noFill/>
          <a:ln w="9525" cap="flat" cmpd="sng">
            <a:solidFill>
              <a:srgbClr val="006BB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8" name="Google Shape;148;p5"/>
          <p:cNvCxnSpPr/>
          <p:nvPr/>
        </p:nvCxnSpPr>
        <p:spPr>
          <a:xfrm rot="10800000">
            <a:off x="4620359" y="5498929"/>
            <a:ext cx="1149714" cy="535572"/>
          </a:xfrm>
          <a:prstGeom prst="straightConnector1">
            <a:avLst/>
          </a:prstGeom>
          <a:noFill/>
          <a:ln w="9525" cap="flat" cmpd="sng">
            <a:solidFill>
              <a:srgbClr val="006BB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9" name="Google Shape;149;p5"/>
          <p:cNvSpPr txBox="1"/>
          <p:nvPr/>
        </p:nvSpPr>
        <p:spPr>
          <a:xfrm>
            <a:off x="6802979" y="2776221"/>
            <a:ext cx="203922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Huseier er ansvarlig eier av sin private del av vann- og avløpsanlegget.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6802978" y="1297148"/>
            <a:ext cx="203922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Oppgradering av kommunal del av anlegget bekostes av kommunen.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vik kommune widescreen">
  <a:themeElements>
    <a:clrScheme name="Larvik kommune">
      <a:dk1>
        <a:srgbClr val="194976"/>
      </a:dk1>
      <a:lt1>
        <a:srgbClr val="FFFFFF"/>
      </a:lt1>
      <a:dk2>
        <a:srgbClr val="000000"/>
      </a:dk2>
      <a:lt2>
        <a:srgbClr val="DBD5CD"/>
      </a:lt2>
      <a:accent1>
        <a:srgbClr val="006EB6"/>
      </a:accent1>
      <a:accent2>
        <a:srgbClr val="E0CC39"/>
      </a:accent2>
      <a:accent3>
        <a:srgbClr val="E16740"/>
      </a:accent3>
      <a:accent4>
        <a:srgbClr val="C84687"/>
      </a:accent4>
      <a:accent5>
        <a:srgbClr val="00A8BD"/>
      </a:accent5>
      <a:accent6>
        <a:srgbClr val="008759"/>
      </a:accent6>
      <a:hlink>
        <a:srgbClr val="194976"/>
      </a:hlink>
      <a:folHlink>
        <a:srgbClr val="C846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489</Words>
  <Application>Microsoft Office PowerPoint</Application>
  <PresentationFormat>Skjermfremvisning (4:3)</PresentationFormat>
  <Paragraphs>96</Paragraphs>
  <Slides>21</Slides>
  <Notes>21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Larvik kommune widescreen</vt:lpstr>
      <vt:lpstr> Torstrand VVA-anlegg </vt:lpstr>
      <vt:lpstr>Torstrand VVA-prosjekt</vt:lpstr>
      <vt:lpstr>PowerPoint-presentasjon</vt:lpstr>
      <vt:lpstr>Eksempel på graving i bygate</vt:lpstr>
      <vt:lpstr>Utfordringer i utførelsesfasen</vt:lpstr>
      <vt:lpstr>Noen gevinster av oppgraderingen:</vt:lpstr>
      <vt:lpstr>Oppgradering av VA-anlegg</vt:lpstr>
      <vt:lpstr>Oppgradering av VA-anlegg</vt:lpstr>
      <vt:lpstr>Oppgradering av VA-anlegg</vt:lpstr>
      <vt:lpstr>Eksempel på typisk informasjonsflyt i VVA-anlegg (per etappe)</vt:lpstr>
      <vt:lpstr>PowerPoint-presentasjon</vt:lpstr>
      <vt:lpstr>PowerPoint-presentasjon</vt:lpstr>
      <vt:lpstr>PowerPoint-presentasjon</vt:lpstr>
      <vt:lpstr>Renovasjon - nedgravde beholdere</vt:lpstr>
      <vt:lpstr>PowerPoint-presentasjon</vt:lpstr>
      <vt:lpstr>Gatebruksplan for Torstrand</vt:lpstr>
      <vt:lpstr>PowerPoint-presentasjon</vt:lpstr>
      <vt:lpstr>PowerPoint-presentasjon</vt:lpstr>
      <vt:lpstr>Eksempel  fra Nanset</vt:lpstr>
      <vt:lpstr>Innspill til gatebruksplan</vt:lpstr>
      <vt:lpstr>Spørsmål og innspill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Torstrand VVA-anlegg </dc:title>
  <dc:creator>Kjetil Fevik</dc:creator>
  <cp:lastModifiedBy>Tore Andreas Garshol</cp:lastModifiedBy>
  <cp:revision>6</cp:revision>
  <dcterms:created xsi:type="dcterms:W3CDTF">2020-06-05T08:55:27Z</dcterms:created>
  <dcterms:modified xsi:type="dcterms:W3CDTF">2025-11-20T15:30:05Z</dcterms:modified>
</cp:coreProperties>
</file>