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1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11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161329943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161329943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1613299430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161329943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613299430_0_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613299430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613299430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613299430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5a7500500c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5a7500500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5a7500500c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5a7500500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1613299430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161329943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a7500500c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5a7500500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1613299430_0_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1613299430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ps for gode presentasjoner" type="secHead">
  <p:cSld name="SECTION_HEADER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0" y="-41700"/>
            <a:ext cx="3172200" cy="5226900"/>
          </a:xfrm>
          <a:prstGeom prst="rect">
            <a:avLst/>
          </a:prstGeom>
          <a:solidFill>
            <a:srgbClr val="006EB6"/>
          </a:solidFill>
          <a:ln cap="flat" cmpd="sng" w="9525">
            <a:solidFill>
              <a:srgbClr val="006EB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/>
        </p:nvSpPr>
        <p:spPr>
          <a:xfrm>
            <a:off x="0" y="2082175"/>
            <a:ext cx="3064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no-NO" sz="2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Tips for gode presentasjoner</a:t>
            </a:r>
            <a:endParaRPr b="1" sz="2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 txBox="1"/>
          <p:nvPr/>
        </p:nvSpPr>
        <p:spPr>
          <a:xfrm>
            <a:off x="3850650" y="1406550"/>
            <a:ext cx="4518300" cy="23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6EB6"/>
              </a:buClr>
              <a:buSzPts val="1100"/>
              <a:buFont typeface="Calibri"/>
              <a:buChar char="●"/>
            </a:pPr>
            <a:r>
              <a:rPr b="1" lang="no-NO" sz="1100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rPr>
              <a:t>Ha få og tydelige budskap. Tenk over hvem som er publikum og hva du vil at de skal huske fra presentasjonen. Bruk mer bilder og mindre tekst. En tommelfingerregel er å ha maks 20 ord per lysbilde</a:t>
            </a:r>
            <a:endParaRPr b="1" sz="1100">
              <a:solidFill>
                <a:srgbClr val="006EB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6EB6"/>
              </a:buClr>
              <a:buSzPts val="1100"/>
              <a:buFont typeface="Calibri"/>
              <a:buChar char="●"/>
            </a:pPr>
            <a:r>
              <a:rPr b="1" lang="no-NO" sz="1100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rPr>
              <a:t>Sett inn videoer direkte i presentasjonen i stedet for å linke til nettsiden</a:t>
            </a:r>
            <a:endParaRPr b="1" sz="1100">
              <a:solidFill>
                <a:srgbClr val="006EB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6EB6"/>
              </a:buClr>
              <a:buSzPts val="1100"/>
              <a:buFont typeface="Calibri"/>
              <a:buChar char="●"/>
            </a:pPr>
            <a:r>
              <a:rPr b="1" lang="no-NO" sz="1100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rPr>
              <a:t>Legg til foredragsnotater under lysbildene. Bruk visning for foredragsholder - da blir foredragsnotatene synlige for deg</a:t>
            </a:r>
            <a:endParaRPr b="1" sz="1100">
              <a:solidFill>
                <a:srgbClr val="006EB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6EB6"/>
              </a:buClr>
              <a:buSzPts val="1100"/>
              <a:buFont typeface="Calibri"/>
              <a:buChar char="●"/>
            </a:pPr>
            <a:r>
              <a:rPr b="1" lang="no-NO" sz="1100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rPr>
              <a:t>Bilder og logo arkivet finner du som en delt disk. </a:t>
            </a:r>
            <a:r>
              <a:rPr b="1" lang="no-NO" sz="1100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rPr>
              <a:t>Larvik kommune har rettigheter til alle bildene, så de kan brukes uten å kreditere noen spesiell fotograf.</a:t>
            </a:r>
            <a:endParaRPr b="1" sz="1100">
              <a:solidFill>
                <a:srgbClr val="006EB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●"/>
            </a:pPr>
            <a:r>
              <a:rPr b="1" lang="no-NO" sz="1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Prøv gjerne Utforsk-knappen for å arrangere bilder og utforming</a:t>
            </a:r>
            <a:endParaRPr b="1" sz="11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Char char="●"/>
            </a:pPr>
            <a:r>
              <a:rPr b="1" lang="no-NO" sz="11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Oppsummer de viktigste budskapene på slutten</a:t>
            </a:r>
            <a:endParaRPr b="1" sz="11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6EB6"/>
              </a:buClr>
              <a:buSzPts val="1100"/>
              <a:buFont typeface="Calibri"/>
              <a:buChar char="●"/>
            </a:pPr>
            <a:r>
              <a:rPr b="1" lang="no-NO" sz="1100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rPr>
              <a:t>Forslag til endring/opprette ny mal kan sendes til kommunikasjonsavdelingen</a:t>
            </a:r>
            <a:endParaRPr b="1" sz="1100">
              <a:solidFill>
                <a:srgbClr val="006EB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6EB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 txBox="1"/>
          <p:nvPr/>
        </p:nvSpPr>
        <p:spPr>
          <a:xfrm>
            <a:off x="4406050" y="4103550"/>
            <a:ext cx="239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rPr>
              <a:t>Mal utarbeidet februar 2022</a:t>
            </a:r>
            <a:endParaRPr>
              <a:solidFill>
                <a:srgbClr val="006EB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 - tekst og bilde">
  <p:cSld name="CUSTOM_1_2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idx="1" type="subTitle"/>
          </p:nvPr>
        </p:nvSpPr>
        <p:spPr>
          <a:xfrm>
            <a:off x="694150" y="694125"/>
            <a:ext cx="3019500" cy="3387300"/>
          </a:xfrm>
          <a:prstGeom prst="rect">
            <a:avLst/>
          </a:prstGeom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lvl="0">
              <a:spcBef>
                <a:spcPts val="640"/>
              </a:spcBef>
              <a:spcAft>
                <a:spcPts val="0"/>
              </a:spcAft>
              <a:buClr>
                <a:srgbClr val="006EB6"/>
              </a:buClr>
              <a:buSzPts val="3200"/>
              <a:buNone/>
              <a:defRPr>
                <a:solidFill>
                  <a:srgbClr val="006EB6"/>
                </a:solidFill>
              </a:defRPr>
            </a:lvl1pPr>
            <a:lvl2pPr lvl="1">
              <a:spcBef>
                <a:spcPts val="56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6" name="Google Shape;46;p11"/>
          <p:cNvSpPr/>
          <p:nvPr>
            <p:ph idx="2" type="pic"/>
          </p:nvPr>
        </p:nvSpPr>
        <p:spPr>
          <a:xfrm>
            <a:off x="4268900" y="812925"/>
            <a:ext cx="3588600" cy="31497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 - bilder">
  <p:cSld name="CUSTOM_2_2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/>
          <p:nvPr>
            <p:ph idx="2" type="pic"/>
          </p:nvPr>
        </p:nvSpPr>
        <p:spPr>
          <a:xfrm>
            <a:off x="562250" y="1332375"/>
            <a:ext cx="1318800" cy="1249500"/>
          </a:xfrm>
          <a:prstGeom prst="rect">
            <a:avLst/>
          </a:prstGeom>
          <a:noFill/>
          <a:ln>
            <a:noFill/>
          </a:ln>
        </p:spPr>
      </p:sp>
      <p:sp>
        <p:nvSpPr>
          <p:cNvPr id="49" name="Google Shape;49;p12"/>
          <p:cNvSpPr/>
          <p:nvPr>
            <p:ph idx="3" type="pic"/>
          </p:nvPr>
        </p:nvSpPr>
        <p:spPr>
          <a:xfrm>
            <a:off x="2713738" y="1332375"/>
            <a:ext cx="1318800" cy="1249500"/>
          </a:xfrm>
          <a:prstGeom prst="rect">
            <a:avLst/>
          </a:prstGeom>
          <a:noFill/>
          <a:ln>
            <a:noFill/>
          </a:ln>
        </p:spPr>
      </p:sp>
      <p:sp>
        <p:nvSpPr>
          <p:cNvPr id="50" name="Google Shape;50;p12"/>
          <p:cNvSpPr/>
          <p:nvPr>
            <p:ph idx="4" type="pic"/>
          </p:nvPr>
        </p:nvSpPr>
        <p:spPr>
          <a:xfrm>
            <a:off x="4865250" y="1332375"/>
            <a:ext cx="1318800" cy="1249500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12"/>
          <p:cNvSpPr/>
          <p:nvPr>
            <p:ph idx="5" type="pic"/>
          </p:nvPr>
        </p:nvSpPr>
        <p:spPr>
          <a:xfrm>
            <a:off x="7016750" y="1332375"/>
            <a:ext cx="1318800" cy="12495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12"/>
          <p:cNvSpPr txBox="1"/>
          <p:nvPr>
            <p:ph idx="1" type="subTitle"/>
          </p:nvPr>
        </p:nvSpPr>
        <p:spPr>
          <a:xfrm>
            <a:off x="569175" y="2901450"/>
            <a:ext cx="1318800" cy="1360500"/>
          </a:xfrm>
          <a:prstGeom prst="rect">
            <a:avLst/>
          </a:prstGeom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rgbClr val="006EB6"/>
              </a:buClr>
              <a:buSzPts val="1500"/>
              <a:buNone/>
              <a:defRPr sz="1500">
                <a:solidFill>
                  <a:srgbClr val="006EB6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6" type="subTitle"/>
          </p:nvPr>
        </p:nvSpPr>
        <p:spPr>
          <a:xfrm>
            <a:off x="2713750" y="2901450"/>
            <a:ext cx="1318800" cy="1360500"/>
          </a:xfrm>
          <a:prstGeom prst="rect">
            <a:avLst/>
          </a:prstGeom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rgbClr val="006EB6"/>
              </a:buClr>
              <a:buSzPts val="1500"/>
              <a:buNone/>
              <a:defRPr sz="1500">
                <a:solidFill>
                  <a:srgbClr val="006EB6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7" type="subTitle"/>
          </p:nvPr>
        </p:nvSpPr>
        <p:spPr>
          <a:xfrm>
            <a:off x="7016750" y="2901450"/>
            <a:ext cx="1318800" cy="1360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0" wrap="square" tIns="91425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rgbClr val="006EB6"/>
              </a:buClr>
              <a:buSzPts val="1500"/>
              <a:buNone/>
              <a:defRPr sz="1500">
                <a:solidFill>
                  <a:srgbClr val="006EB6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8" type="subTitle"/>
          </p:nvPr>
        </p:nvSpPr>
        <p:spPr>
          <a:xfrm>
            <a:off x="4865250" y="2901450"/>
            <a:ext cx="1318800" cy="1360500"/>
          </a:xfrm>
          <a:prstGeom prst="rect">
            <a:avLst/>
          </a:prstGeom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rgbClr val="006EB6"/>
              </a:buClr>
              <a:buSzPts val="1500"/>
              <a:buNone/>
              <a:defRPr sz="1500">
                <a:solidFill>
                  <a:srgbClr val="006EB6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Å - avslutning">
  <p:cSld name="1_Section Header_1">
    <p:bg>
      <p:bgPr>
        <a:solidFill>
          <a:schemeClr val="dk1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type="title"/>
          </p:nvPr>
        </p:nvSpPr>
        <p:spPr>
          <a:xfrm>
            <a:off x="722313" y="1320231"/>
            <a:ext cx="6626400" cy="20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lv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sz="4400" cap="none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kapittel.png" id="58" name="Google Shape;5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616452"/>
            <a:ext cx="9143997" cy="15270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 - Forside">
  <p:cSld name="CUSTOM_2_1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/>
        </p:nvSpPr>
        <p:spPr>
          <a:xfrm>
            <a:off x="587300" y="2082175"/>
            <a:ext cx="2476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no-NO" sz="27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b="1" sz="2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4-forside-w-1920.jpg" id="17" name="Google Shape;17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571565"/>
            <a:ext cx="9144000" cy="357193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arvik-kommune-logo-rgb.png" id="18" name="Google Shape;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12666" y="555526"/>
            <a:ext cx="1694516" cy="596246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/>
          <p:nvPr>
            <p:ph type="title"/>
          </p:nvPr>
        </p:nvSpPr>
        <p:spPr>
          <a:xfrm>
            <a:off x="393850" y="1256550"/>
            <a:ext cx="6045000" cy="2630400"/>
          </a:xfrm>
          <a:prstGeom prst="rect">
            <a:avLst/>
          </a:prstGeom>
        </p:spPr>
        <p:txBody>
          <a:bodyPr anchorCtr="0" anchor="t" bIns="91425" lIns="0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6EB6"/>
              </a:buClr>
              <a:buSzPts val="3900"/>
              <a:buNone/>
              <a:defRPr b="1" sz="3900">
                <a:solidFill>
                  <a:srgbClr val="006EB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subTitle"/>
          </p:nvPr>
        </p:nvSpPr>
        <p:spPr>
          <a:xfrm>
            <a:off x="393850" y="4381500"/>
            <a:ext cx="8598000" cy="552600"/>
          </a:xfrm>
          <a:prstGeom prst="rect">
            <a:avLst/>
          </a:prstGeom>
          <a:ln cap="flat" cmpd="sng" w="9525">
            <a:solidFill>
              <a:srgbClr val="006EB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lv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>
              <a:spcBef>
                <a:spcPts val="56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 - Forside 1">
  <p:cSld name="SECTION_HEADER_1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692200" y="708624"/>
            <a:ext cx="2718273" cy="3726249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/>
          <p:nvPr>
            <p:ph type="title"/>
          </p:nvPr>
        </p:nvSpPr>
        <p:spPr>
          <a:xfrm>
            <a:off x="930125" y="1860275"/>
            <a:ext cx="3477600" cy="1770000"/>
          </a:xfrm>
          <a:prstGeom prst="rect">
            <a:avLst/>
          </a:prstGeom>
        </p:spPr>
        <p:txBody>
          <a:bodyPr anchorCtr="0" anchor="t" bIns="91425" lIns="0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6EB6"/>
              </a:buClr>
              <a:buSzPts val="3000"/>
              <a:buNone/>
              <a:defRPr b="1" sz="3000">
                <a:solidFill>
                  <a:srgbClr val="006EB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 -agenda">
  <p:cSld name="CUSTOM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>
            <a:off x="0" y="-6950"/>
            <a:ext cx="3068100" cy="5150400"/>
          </a:xfrm>
          <a:prstGeom prst="rect">
            <a:avLst/>
          </a:prstGeom>
          <a:solidFill>
            <a:srgbClr val="006EB6"/>
          </a:solidFill>
          <a:ln cap="flat" cmpd="sng" w="9525">
            <a:solidFill>
              <a:srgbClr val="006EB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894950" y="1646500"/>
            <a:ext cx="4791900" cy="1911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0" spcFirstLastPara="1" rIns="91425" wrap="square" tIns="45700">
            <a:spAutoFit/>
          </a:bodyPr>
          <a:lstStyle>
            <a:lvl1pPr indent="-3429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006EB6"/>
              </a:buClr>
              <a:buSzPts val="1800"/>
              <a:buChar char="•"/>
              <a:defRPr b="1" i="0" sz="1800" u="none" cap="none" strike="noStrike">
                <a:solidFill>
                  <a:srgbClr val="006EB6"/>
                </a:solidFill>
              </a:defRPr>
            </a:lvl1pPr>
            <a:lvl2pPr indent="-3429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006EB6"/>
              </a:buClr>
              <a:buSzPts val="1800"/>
              <a:buChar char="–"/>
              <a:defRPr b="1" i="0" sz="1800" u="none" cap="none" strike="noStrike">
                <a:solidFill>
                  <a:srgbClr val="006EB6"/>
                </a:solidFill>
              </a:defRPr>
            </a:lvl2pPr>
            <a:lvl3pPr indent="-3429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006EB6"/>
              </a:buClr>
              <a:buSzPts val="1800"/>
              <a:buChar char="•"/>
              <a:defRPr b="1" i="0" sz="1800" u="none" cap="none" strike="noStrike">
                <a:solidFill>
                  <a:srgbClr val="006EB6"/>
                </a:solidFill>
              </a:defRPr>
            </a:lvl3pPr>
            <a:lvl4pPr indent="-3429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1800"/>
              <a:buChar char="–"/>
              <a:defRPr b="1" i="0" sz="1800" u="none" cap="none" strike="noStrike">
                <a:solidFill>
                  <a:srgbClr val="006EB6"/>
                </a:solidFill>
              </a:defRPr>
            </a:lvl4pPr>
            <a:lvl5pPr indent="-3429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1800"/>
              <a:buChar char="»"/>
              <a:defRPr b="1" i="0" sz="1800" u="none" cap="none" strike="noStrike">
                <a:solidFill>
                  <a:srgbClr val="006EB6"/>
                </a:solidFill>
              </a:defRPr>
            </a:lvl5pPr>
            <a:lvl6pPr indent="-342900" lvl="5" marL="27432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1800"/>
              <a:buChar char="•"/>
              <a:defRPr b="1" i="0" sz="1800" u="none" cap="none" strike="noStrike">
                <a:solidFill>
                  <a:srgbClr val="006EB6"/>
                </a:solidFill>
              </a:defRPr>
            </a:lvl6pPr>
            <a:lvl7pPr indent="-342900" lvl="6" marL="32004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1800"/>
              <a:buChar char="•"/>
              <a:defRPr b="1" i="0" sz="1800" u="none" cap="none" strike="noStrike">
                <a:solidFill>
                  <a:srgbClr val="006EB6"/>
                </a:solidFill>
              </a:defRPr>
            </a:lvl7pPr>
            <a:lvl8pPr indent="-342900" lvl="7" marL="36576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1800"/>
              <a:buChar char="•"/>
              <a:defRPr b="1" i="0" sz="1800" u="none" cap="none" strike="noStrike">
                <a:solidFill>
                  <a:srgbClr val="006EB6"/>
                </a:solidFill>
              </a:defRPr>
            </a:lvl8pPr>
            <a:lvl9pPr indent="-342900" lvl="8" marL="41148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1800"/>
              <a:buChar char="•"/>
              <a:defRPr b="1" i="0" sz="1800" u="none" cap="none" strike="noStrike">
                <a:solidFill>
                  <a:srgbClr val="006EB6"/>
                </a:solidFill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49525" y="1909125"/>
            <a:ext cx="2788500" cy="615300"/>
          </a:xfrm>
          <a:prstGeom prst="rect">
            <a:avLst/>
          </a:prstGeom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 - tom med kommunevåpen">
  <p:cSld name="CUSTOM_1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 - Tittel og tekst">
  <p:cSld name="CUSTOM_1_3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587550" y="456450"/>
            <a:ext cx="7968900" cy="715200"/>
          </a:xfrm>
          <a:prstGeom prst="rect">
            <a:avLst/>
          </a:prstGeom>
        </p:spPr>
        <p:txBody>
          <a:bodyPr anchorCtr="0" anchor="t" bIns="91425" lIns="0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6EB6"/>
              </a:buClr>
              <a:buSzPts val="3600"/>
              <a:buNone/>
              <a:defRPr sz="3600">
                <a:solidFill>
                  <a:srgbClr val="006EB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32" name="Google Shape;32;p7"/>
          <p:cNvCxnSpPr/>
          <p:nvPr/>
        </p:nvCxnSpPr>
        <p:spPr>
          <a:xfrm>
            <a:off x="1719250" y="-3468950"/>
            <a:ext cx="1460700" cy="146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587541" y="1171651"/>
            <a:ext cx="7968900" cy="29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006EB6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006EB6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006EB6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1200"/>
              <a:buFont typeface="Arial"/>
              <a:buChar char="–"/>
              <a:defRPr b="0" i="0" sz="12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1200"/>
              <a:buFont typeface="Arial"/>
              <a:buChar char="»"/>
              <a:defRPr b="0" i="0" sz="12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 - tom">
  <p:cSld name="CUSTOM_1_1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/>
          <p:nvPr/>
        </p:nvSpPr>
        <p:spPr>
          <a:xfrm>
            <a:off x="6950" y="0"/>
            <a:ext cx="9144000" cy="5143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 - Tekst">
  <p:cSld name="CUSTOM_3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0" y="-6950"/>
            <a:ext cx="3068100" cy="5150400"/>
          </a:xfrm>
          <a:prstGeom prst="rect">
            <a:avLst/>
          </a:prstGeom>
          <a:solidFill>
            <a:srgbClr val="006EB6"/>
          </a:solidFill>
          <a:ln cap="flat" cmpd="sng" w="9525">
            <a:solidFill>
              <a:srgbClr val="006EB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894075" y="1978275"/>
            <a:ext cx="3630300" cy="1770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rgbClr val="006EB6"/>
              </a:buClr>
              <a:buSzPts val="1800"/>
              <a:buNone/>
              <a:defRPr b="1" sz="1800">
                <a:solidFill>
                  <a:srgbClr val="006EB6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2" type="subTitle"/>
          </p:nvPr>
        </p:nvSpPr>
        <p:spPr>
          <a:xfrm>
            <a:off x="270700" y="1978275"/>
            <a:ext cx="2554500" cy="638700"/>
          </a:xfrm>
          <a:prstGeom prst="rect">
            <a:avLst/>
          </a:prstGeom>
          <a:ln cap="flat" cmpd="sng" w="9525">
            <a:solidFill>
              <a:srgbClr val="006EB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 b="1" sz="2700">
                <a:solidFill>
                  <a:schemeClr val="lt1"/>
                </a:solidFill>
              </a:defRPr>
            </a:lvl1pPr>
            <a:lvl2pPr lvl="1">
              <a:spcBef>
                <a:spcPts val="56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 - To tekstbokser">
  <p:cSld name="CUSTOM_1_4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426000" y="456425"/>
            <a:ext cx="8292000" cy="912900"/>
          </a:xfrm>
          <a:prstGeom prst="rect">
            <a:avLst/>
          </a:prstGeom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6EB6"/>
              </a:buClr>
              <a:buSzPts val="3000"/>
              <a:buNone/>
              <a:defRPr sz="3000">
                <a:solidFill>
                  <a:srgbClr val="006EB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2" name="Google Shape;42;p10"/>
          <p:cNvSpPr txBox="1"/>
          <p:nvPr>
            <p:ph idx="1" type="subTitle"/>
          </p:nvPr>
        </p:nvSpPr>
        <p:spPr>
          <a:xfrm>
            <a:off x="426000" y="1369325"/>
            <a:ext cx="3216000" cy="2652000"/>
          </a:xfrm>
          <a:prstGeom prst="rect">
            <a:avLst/>
          </a:prstGeom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lvl="0">
              <a:spcBef>
                <a:spcPts val="640"/>
              </a:spcBef>
              <a:spcAft>
                <a:spcPts val="0"/>
              </a:spcAft>
              <a:buClr>
                <a:srgbClr val="006EB6"/>
              </a:buClr>
              <a:buSzPts val="2400"/>
              <a:buNone/>
              <a:defRPr sz="2400">
                <a:solidFill>
                  <a:srgbClr val="006EB6"/>
                </a:solidFill>
              </a:defRPr>
            </a:lvl1pPr>
            <a:lvl2pPr lvl="1">
              <a:spcBef>
                <a:spcPts val="56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2" type="subTitle"/>
          </p:nvPr>
        </p:nvSpPr>
        <p:spPr>
          <a:xfrm>
            <a:off x="4256400" y="1369325"/>
            <a:ext cx="3216000" cy="2652000"/>
          </a:xfrm>
          <a:prstGeom prst="rect">
            <a:avLst/>
          </a:prstGeom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rgbClr val="006EB6"/>
              </a:buClr>
              <a:buSzPts val="2400"/>
              <a:buNone/>
              <a:defRPr sz="2400">
                <a:solidFill>
                  <a:srgbClr val="006EB6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idemal.png" id="6" name="Google Shape;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4397502"/>
            <a:ext cx="9144000" cy="73952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717816" y="205979"/>
            <a:ext cx="7968984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6EB6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717816" y="1200151"/>
            <a:ext cx="7968984" cy="2996473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006EB6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006EB6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006EB6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rgbClr val="006EB6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6EB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717816" y="4767263"/>
            <a:ext cx="737895" cy="192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8993A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8993A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8993A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8993A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8993A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8993A6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8993A6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8993A6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8993A6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93850" y="1256550"/>
            <a:ext cx="6045000" cy="2630400"/>
          </a:xfrm>
          <a:prstGeom prst="rect">
            <a:avLst/>
          </a:prstGeom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/>
              <a:t>Temaplan vold i nære relasjoner  </a:t>
            </a:r>
            <a:endParaRPr/>
          </a:p>
          <a:p>
            <a:pPr indent="-476250" lvl="0" marL="457200" rtl="0" algn="l">
              <a:spcBef>
                <a:spcPts val="0"/>
              </a:spcBef>
              <a:spcAft>
                <a:spcPts val="0"/>
              </a:spcAft>
              <a:buSzPts val="3900"/>
              <a:buChar char="-"/>
            </a:pPr>
            <a:r>
              <a:rPr lang="no-NO"/>
              <a:t>Kunnskap til å se og mot til å handle </a:t>
            </a:r>
            <a:endParaRPr/>
          </a:p>
        </p:txBody>
      </p:sp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273000" y="4061225"/>
            <a:ext cx="8598000" cy="1140900"/>
          </a:xfrm>
          <a:prstGeom prst="rect">
            <a:avLst/>
          </a:prstGeom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Råd for mennesker med nedsatt funksjonsevne, Innvandrerrådet, Ungdomsrådet og Eldrerådet 4.10.2022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Hovedutvalg for helse, omsorg og mestring, Hovedutvalg for oppvekst og kvalifisering og Hovedutvalg for miljø, kultur og næring 5.10.2022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894950" y="671375"/>
            <a:ext cx="4791900" cy="3940500"/>
          </a:xfrm>
          <a:prstGeom prst="rect">
            <a:avLst/>
          </a:prstGeom>
        </p:spPr>
        <p:txBody>
          <a:bodyPr anchorCtr="0" anchor="t" bIns="45700" lIns="0" spcFirstLastPara="1" rIns="91425" wrap="square" tIns="45700">
            <a:sp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no-NO"/>
              <a:t>Rullering handlingsplan 3 mars 2021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no-NO"/>
              <a:t>Utvidet målgruppe høst 21- fra barnefamilier til også voksne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no-NO"/>
              <a:t>Undersøkelse ansatte og medvirkning via eldreråd, innvandrerråd, råd for mennesker med nedsatt funksjonsevne og ungdomsrådet - valg satsningsområder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no-NO"/>
              <a:t>Plandokument og kunnskapsgrunnlag ut til høring med frist 15.9.22.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no-NO"/>
              <a:t>Høringssvar - justerte dokument </a:t>
            </a:r>
            <a:endParaRPr/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>
            <p:ph type="title"/>
          </p:nvPr>
        </p:nvSpPr>
        <p:spPr>
          <a:xfrm>
            <a:off x="349525" y="1114425"/>
            <a:ext cx="2788500" cy="1682400"/>
          </a:xfrm>
          <a:prstGeom prst="rect">
            <a:avLst/>
          </a:prstGeom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/>
              <a:t>Temaplan vold i nære relasjoner -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/>
              <a:t>Kunnskap til å se og mot til å handle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3894075" y="1978275"/>
            <a:ext cx="3630300" cy="177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640"/>
              </a:spcBef>
              <a:spcAft>
                <a:spcPts val="0"/>
              </a:spcAft>
              <a:buSzPts val="1800"/>
              <a:buAutoNum type="arabicPeriod"/>
            </a:pPr>
            <a:r>
              <a:rPr lang="no-NO"/>
              <a:t>Tidlig innsats og målrettet forebygging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no-NO"/>
              <a:t>Likeverdige og helhetlige tjenester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no-NO"/>
              <a:t>Kapasitet og kompetanse </a:t>
            </a:r>
            <a:endParaRPr/>
          </a:p>
        </p:txBody>
      </p:sp>
      <p:sp>
        <p:nvSpPr>
          <p:cNvPr id="76" name="Google Shape;76;p16"/>
          <p:cNvSpPr txBox="1"/>
          <p:nvPr>
            <p:ph idx="2" type="subTitle"/>
          </p:nvPr>
        </p:nvSpPr>
        <p:spPr>
          <a:xfrm>
            <a:off x="85725" y="1978275"/>
            <a:ext cx="2904000" cy="638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Satsningsområder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587550" y="456450"/>
            <a:ext cx="7968900" cy="715200"/>
          </a:xfrm>
          <a:prstGeom prst="rect">
            <a:avLst/>
          </a:prstGeom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/>
              <a:t>Høringssvar 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587550" y="1171650"/>
            <a:ext cx="7968900" cy="3286200"/>
          </a:xfrm>
          <a:prstGeom prst="rect">
            <a:avLst/>
          </a:prstGeom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Alternativ til vold - region Sør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Krisesenteret Vestfold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NAV Larvik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Sør - Øst politidistrikt v/ FEE seksjon Statens barnehus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Vestfold og Telemark fylkeskommune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Larvik læringssenter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Barne- og familietjenester, Larvik kommune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587550" y="456450"/>
            <a:ext cx="7968900" cy="715200"/>
          </a:xfrm>
          <a:prstGeom prst="rect">
            <a:avLst/>
          </a:prstGeom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587550" y="456450"/>
            <a:ext cx="7968900" cy="3861900"/>
          </a:xfrm>
          <a:prstGeom prst="rect">
            <a:avLst/>
          </a:prstGeom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Høringssvarene handler om alt fra korrigering av kontaktinformasjon til innspill om hvilke innsatsområder vi har valgt, hvordan planen er bygget opp og faglige spørsmål. 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Alle svarene er diskutert og tatt til vurdering av arbeidsgruppen.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Justeringer som er gjort er små justeringer av fakta og et tillegg i avgrensningen- planen tar ikke inn over seg behandling av voldsutøver. 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En overvekt av svarene handler om tiltak som vil bli tatt med videre i arbeidet med tiltaksplanen. 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587550" y="456450"/>
            <a:ext cx="7968900" cy="715200"/>
          </a:xfrm>
          <a:prstGeom prst="rect">
            <a:avLst/>
          </a:prstGeom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587550" y="456450"/>
            <a:ext cx="7968900" cy="3711600"/>
          </a:xfrm>
          <a:prstGeom prst="rect">
            <a:avLst/>
          </a:prstGeom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Justert plan 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Rå</a:t>
            </a:r>
            <a:r>
              <a:rPr lang="no-NO"/>
              <a:t>d for men</a:t>
            </a:r>
            <a:r>
              <a:rPr lang="no-NO"/>
              <a:t>nesker med nedsatt funksjonsevne, Ungdomsrådet, eldrerådet og innvandrerrådet  4.10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Hovedutvalg for helse, omsorg og mestring 5.10.22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Hovedutvalg for oppvekst og kvalifisering 5.10.22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Hovedutvalg for miljø, kultur og næring 5.10.22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Formannskapet 19.10.22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Kommunestyret 26.10.22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 sz="1400">
                <a:solidFill>
                  <a:schemeClr val="lt1"/>
                </a:solidFill>
              </a:rPr>
              <a:t>Hovedutvalg for helse, omsorg og mestring, Hovedutvalg for oppvekst og kvalifisering og Hovedutvalg for miljø, kultur og næring 5.10.2022</a:t>
            </a:r>
            <a:r>
              <a:rPr lang="no-NO"/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49525" y="1909125"/>
            <a:ext cx="2788500" cy="615300"/>
          </a:xfrm>
          <a:prstGeom prst="rect">
            <a:avLst/>
          </a:prstGeom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/>
              <a:t>Forslag til vedtak  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894950" y="1646500"/>
            <a:ext cx="4791900" cy="923400"/>
          </a:xfrm>
          <a:prstGeom prst="rect">
            <a:avLst/>
          </a:prstGeom>
        </p:spPr>
        <p:txBody>
          <a:bodyPr anchorCtr="0" anchor="t" bIns="45700" lIns="0" spcFirstLastPara="1" rIns="91425" wrap="square" tIns="45700">
            <a:sp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/>
              <a:t>Planforslaget Temaplan vold i nære relasjoner med tilhørende kunnskapsgrunnlag tas til etterretning.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546875" y="1227450"/>
            <a:ext cx="5229300" cy="2986200"/>
          </a:xfrm>
          <a:prstGeom prst="rect">
            <a:avLst/>
          </a:prstGeom>
        </p:spPr>
        <p:txBody>
          <a:bodyPr anchorCtr="0" anchor="t" bIns="45700" lIns="0" spcFirstLastPara="1" rIns="91425" wrap="square" tIns="45700">
            <a:sp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no-NO" sz="1400">
                <a:solidFill>
                  <a:srgbClr val="500050"/>
                </a:solidFill>
                <a:highlight>
                  <a:srgbClr val="FFFFFF"/>
                </a:highlight>
              </a:rPr>
              <a:t>Elin Fosse Stangeby - virksomhetsrådgiver Barne- og familietjenester</a:t>
            </a:r>
            <a:endParaRPr b="0" sz="1400">
              <a:solidFill>
                <a:srgbClr val="50005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0" lang="no-NO" sz="1400">
                <a:solidFill>
                  <a:srgbClr val="50005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no-NO" sz="1400">
                <a:solidFill>
                  <a:srgbClr val="500050"/>
                </a:solidFill>
                <a:highlight>
                  <a:srgbClr val="FFFFFF"/>
                </a:highlight>
              </a:rPr>
              <a:t>nger Marie Otterdal - Prosjektleder "Jeg er meg"/helsesykepleier</a:t>
            </a:r>
            <a:endParaRPr sz="1400">
              <a:solidFill>
                <a:srgbClr val="50005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no-NO" sz="1400">
                <a:solidFill>
                  <a:srgbClr val="500050"/>
                </a:solidFill>
                <a:highlight>
                  <a:srgbClr val="FFFFFF"/>
                </a:highlight>
              </a:rPr>
              <a:t>Sissel Ringdal - Jordmor </a:t>
            </a:r>
            <a:endParaRPr sz="1400">
              <a:solidFill>
                <a:srgbClr val="50005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no-NO" sz="1400">
                <a:solidFill>
                  <a:srgbClr val="500050"/>
                </a:solidFill>
                <a:highlight>
                  <a:srgbClr val="FFFFFF"/>
                </a:highlight>
              </a:rPr>
              <a:t>Erica Gutterød Dabe - SLT koordinator</a:t>
            </a:r>
            <a:endParaRPr sz="1400">
              <a:solidFill>
                <a:srgbClr val="50005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no-NO" sz="1400">
                <a:solidFill>
                  <a:srgbClr val="500050"/>
                </a:solidFill>
                <a:highlight>
                  <a:srgbClr val="FFFFFF"/>
                </a:highlight>
              </a:rPr>
              <a:t>Helene Gutterød Huseby  - migrasjonsrådgiver</a:t>
            </a:r>
            <a:endParaRPr sz="1400">
              <a:solidFill>
                <a:srgbClr val="50005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no-NO" sz="1400">
                <a:solidFill>
                  <a:srgbClr val="500050"/>
                </a:solidFill>
                <a:highlight>
                  <a:srgbClr val="FFFFFF"/>
                </a:highlight>
              </a:rPr>
              <a:t>Wivi Ann Røed Pedersen - fagutviklingssykepleier dagsentrene </a:t>
            </a:r>
            <a:endParaRPr sz="1400">
              <a:solidFill>
                <a:srgbClr val="50005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no-NO" sz="1400">
                <a:solidFill>
                  <a:srgbClr val="500050"/>
                </a:solidFill>
                <a:highlight>
                  <a:srgbClr val="FFFFFF"/>
                </a:highlight>
              </a:rPr>
              <a:t>Catharina Carming Vestmoen - kommunepsykolog VPA </a:t>
            </a:r>
            <a:endParaRPr sz="1400">
              <a:solidFill>
                <a:srgbClr val="50005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no-NO" sz="1400">
                <a:solidFill>
                  <a:srgbClr val="500050"/>
                </a:solidFill>
                <a:highlight>
                  <a:srgbClr val="FFFFFF"/>
                </a:highlight>
              </a:rPr>
              <a:t>Heidi Larsen - virksomhetsleder Hjemmetjenester </a:t>
            </a:r>
            <a:endParaRPr sz="1400">
              <a:solidFill>
                <a:srgbClr val="50005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rgbClr val="50005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06" name="Google Shape;106;p21"/>
          <p:cNvSpPr txBox="1"/>
          <p:nvPr>
            <p:ph type="title"/>
          </p:nvPr>
        </p:nvSpPr>
        <p:spPr>
          <a:xfrm>
            <a:off x="349525" y="1909125"/>
            <a:ext cx="2788500" cy="615300"/>
          </a:xfrm>
          <a:prstGeom prst="rect">
            <a:avLst/>
          </a:prstGeom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/>
              <a:t>Arbeidsgruppe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722313" y="1320231"/>
            <a:ext cx="6626400" cy="2073300"/>
          </a:xfrm>
          <a:prstGeom prst="rect">
            <a:avLst/>
          </a:prstGeom>
        </p:spPr>
        <p:txBody>
          <a:bodyPr anchorCtr="0" anchor="t" bIns="45700" lIns="0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demal">
  <a:themeElements>
    <a:clrScheme name="Larvik kommune">
      <a:dk1>
        <a:srgbClr val="194976"/>
      </a:dk1>
      <a:lt1>
        <a:srgbClr val="FFFFFF"/>
      </a:lt1>
      <a:dk2>
        <a:srgbClr val="000000"/>
      </a:dk2>
      <a:lt2>
        <a:srgbClr val="DBD5CD"/>
      </a:lt2>
      <a:accent1>
        <a:srgbClr val="006EB6"/>
      </a:accent1>
      <a:accent2>
        <a:srgbClr val="E0CC39"/>
      </a:accent2>
      <a:accent3>
        <a:srgbClr val="E16740"/>
      </a:accent3>
      <a:accent4>
        <a:srgbClr val="C84687"/>
      </a:accent4>
      <a:accent5>
        <a:srgbClr val="00A8BD"/>
      </a:accent5>
      <a:accent6>
        <a:srgbClr val="008759"/>
      </a:accent6>
      <a:hlink>
        <a:srgbClr val="194976"/>
      </a:hlink>
      <a:folHlink>
        <a:srgbClr val="C8468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