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764" r:id="rId3"/>
    <p:sldId id="765" r:id="rId4"/>
    <p:sldId id="766" r:id="rId5"/>
    <p:sldId id="767" r:id="rId6"/>
    <p:sldId id="1044" r:id="rId7"/>
    <p:sldId id="1046" r:id="rId8"/>
    <p:sldId id="1048" r:id="rId9"/>
    <p:sldId id="1047" r:id="rId10"/>
    <p:sldId id="772" r:id="rId11"/>
    <p:sldId id="773" r:id="rId12"/>
    <p:sldId id="774"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E58"/>
    <a:srgbClr val="C59D5B"/>
    <a:srgbClr val="00546D"/>
    <a:srgbClr val="7B969F"/>
    <a:srgbClr val="9A5129"/>
    <a:srgbClr val="CC8029"/>
    <a:srgbClr val="E4AF95"/>
    <a:srgbClr val="869C8F"/>
    <a:srgbClr val="B38C8F"/>
    <a:srgbClr val="205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2688" autoAdjust="0"/>
  </p:normalViewPr>
  <p:slideViewPr>
    <p:cSldViewPr snapToGrid="0" snapToObjects="1">
      <p:cViewPr varScale="1">
        <p:scale>
          <a:sx n="119" d="100"/>
          <a:sy n="119" d="100"/>
        </p:scale>
        <p:origin x="96" y="348"/>
      </p:cViewPr>
      <p:guideLst/>
    </p:cSldViewPr>
  </p:slideViewPr>
  <p:notesTextViewPr>
    <p:cViewPr>
      <p:scale>
        <a:sx n="1" d="1"/>
        <a:sy n="1" d="1"/>
      </p:scale>
      <p:origin x="0" y="0"/>
    </p:cViewPr>
  </p:notesTextViewPr>
  <p:sorterViewPr>
    <p:cViewPr>
      <p:scale>
        <a:sx n="76" d="100"/>
        <a:sy n="76" d="100"/>
      </p:scale>
      <p:origin x="0" y="-2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Mer-/mindreforbruk 2023 (mill. kr) sammenlignet med</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'Innspar 23'!$N$63</c:f>
              <c:strCache>
                <c:ptCount val="1"/>
                <c:pt idx="0">
                  <c:v>Landet</c:v>
                </c:pt>
              </c:strCache>
            </c:strRef>
          </c:tx>
          <c:spPr>
            <a:solidFill>
              <a:schemeClr val="accent1"/>
            </a:solidFill>
            <a:ln>
              <a:noFill/>
            </a:ln>
            <a:effectLst/>
          </c:spPr>
          <c:invertIfNegative val="0"/>
          <c:cat>
            <c:strRef>
              <c:f>'Innspar 23'!$M$64:$M$72</c:f>
              <c:strCache>
                <c:ptCount val="9"/>
                <c:pt idx="0">
                  <c:v>Barnehage</c:v>
                </c:pt>
                <c:pt idx="1">
                  <c:v>Administrasjon</c:v>
                </c:pt>
                <c:pt idx="2">
                  <c:v>Landbruk</c:v>
                </c:pt>
                <c:pt idx="3">
                  <c:v>Grunnskole</c:v>
                </c:pt>
                <c:pt idx="4">
                  <c:v>Pleie og omsorg</c:v>
                </c:pt>
                <c:pt idx="5">
                  <c:v>Kommunehelse</c:v>
                </c:pt>
                <c:pt idx="6">
                  <c:v>Barnevern</c:v>
                </c:pt>
                <c:pt idx="7">
                  <c:v>Sosialtjeneste</c:v>
                </c:pt>
                <c:pt idx="8">
                  <c:v>Sum</c:v>
                </c:pt>
              </c:strCache>
            </c:strRef>
          </c:cat>
          <c:val>
            <c:numRef>
              <c:f>'Innspar 23'!$N$64:$N$72</c:f>
              <c:numCache>
                <c:formatCode>0.0</c:formatCode>
                <c:ptCount val="9"/>
                <c:pt idx="0">
                  <c:v>-81.287801953550172</c:v>
                </c:pt>
                <c:pt idx="1">
                  <c:v>-84.364323278085507</c:v>
                </c:pt>
                <c:pt idx="2">
                  <c:v>-3.4192760275615153</c:v>
                </c:pt>
                <c:pt idx="3">
                  <c:v>-111.8036388069049</c:v>
                </c:pt>
                <c:pt idx="4">
                  <c:v>6.0318644647772528</c:v>
                </c:pt>
                <c:pt idx="5">
                  <c:v>9.1830536106517453</c:v>
                </c:pt>
                <c:pt idx="6">
                  <c:v>-2.8813365574196284</c:v>
                </c:pt>
                <c:pt idx="7">
                  <c:v>-38.493529609998042</c:v>
                </c:pt>
                <c:pt idx="8">
                  <c:v>-307.03498815809075</c:v>
                </c:pt>
              </c:numCache>
            </c:numRef>
          </c:val>
          <c:extLst>
            <c:ext xmlns:c16="http://schemas.microsoft.com/office/drawing/2014/chart" uri="{C3380CC4-5D6E-409C-BE32-E72D297353CC}">
              <c16:uniqueId val="{00000000-4A5D-4146-B9B7-5606EE6F87BE}"/>
            </c:ext>
          </c:extLst>
        </c:ser>
        <c:ser>
          <c:idx val="1"/>
          <c:order val="1"/>
          <c:tx>
            <c:strRef>
              <c:f>'Innspar 23'!$O$63</c:f>
              <c:strCache>
                <c:ptCount val="1"/>
                <c:pt idx="0">
                  <c:v>"Normert nivå"</c:v>
                </c:pt>
              </c:strCache>
            </c:strRef>
          </c:tx>
          <c:spPr>
            <a:solidFill>
              <a:schemeClr val="accent2"/>
            </a:solidFill>
            <a:ln>
              <a:noFill/>
            </a:ln>
            <a:effectLst/>
          </c:spPr>
          <c:invertIfNegative val="0"/>
          <c:cat>
            <c:strRef>
              <c:f>'Innspar 23'!$M$64:$M$72</c:f>
              <c:strCache>
                <c:ptCount val="9"/>
                <c:pt idx="0">
                  <c:v>Barnehage</c:v>
                </c:pt>
                <c:pt idx="1">
                  <c:v>Administrasjon</c:v>
                </c:pt>
                <c:pt idx="2">
                  <c:v>Landbruk</c:v>
                </c:pt>
                <c:pt idx="3">
                  <c:v>Grunnskole</c:v>
                </c:pt>
                <c:pt idx="4">
                  <c:v>Pleie og omsorg</c:v>
                </c:pt>
                <c:pt idx="5">
                  <c:v>Kommunehelse</c:v>
                </c:pt>
                <c:pt idx="6">
                  <c:v>Barnevern</c:v>
                </c:pt>
                <c:pt idx="7">
                  <c:v>Sosialtjeneste</c:v>
                </c:pt>
                <c:pt idx="8">
                  <c:v>Sum</c:v>
                </c:pt>
              </c:strCache>
            </c:strRef>
          </c:cat>
          <c:val>
            <c:numRef>
              <c:f>'Innspar 23'!$O$64:$O$72</c:f>
              <c:numCache>
                <c:formatCode>0.0</c:formatCode>
                <c:ptCount val="9"/>
                <c:pt idx="0">
                  <c:v>-32.555801017312362</c:v>
                </c:pt>
                <c:pt idx="1">
                  <c:v>-65.873842291830883</c:v>
                </c:pt>
                <c:pt idx="2">
                  <c:v>-2.6114157202256063</c:v>
                </c:pt>
                <c:pt idx="3">
                  <c:v>-59.651378171816539</c:v>
                </c:pt>
                <c:pt idx="4">
                  <c:v>-177.80657009233892</c:v>
                </c:pt>
                <c:pt idx="5">
                  <c:v>9.9414277275966612</c:v>
                </c:pt>
                <c:pt idx="6">
                  <c:v>-1.0841830533935159</c:v>
                </c:pt>
                <c:pt idx="7">
                  <c:v>-34.222908864648161</c:v>
                </c:pt>
                <c:pt idx="8">
                  <c:v>-363.86467148396935</c:v>
                </c:pt>
              </c:numCache>
            </c:numRef>
          </c:val>
          <c:extLst>
            <c:ext xmlns:c16="http://schemas.microsoft.com/office/drawing/2014/chart" uri="{C3380CC4-5D6E-409C-BE32-E72D297353CC}">
              <c16:uniqueId val="{00000001-4A5D-4146-B9B7-5606EE6F87BE}"/>
            </c:ext>
          </c:extLst>
        </c:ser>
        <c:ser>
          <c:idx val="2"/>
          <c:order val="2"/>
          <c:tx>
            <c:strRef>
              <c:f>'Innspar 23'!$P$63</c:f>
              <c:strCache>
                <c:ptCount val="1"/>
                <c:pt idx="0">
                  <c:v>"Normert og inntektsjustert nivå"</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'Innspar 23'!$M$64:$M$72</c:f>
              <c:strCache>
                <c:ptCount val="9"/>
                <c:pt idx="0">
                  <c:v>Barnehage</c:v>
                </c:pt>
                <c:pt idx="1">
                  <c:v>Administrasjon</c:v>
                </c:pt>
                <c:pt idx="2">
                  <c:v>Landbruk</c:v>
                </c:pt>
                <c:pt idx="3">
                  <c:v>Grunnskole</c:v>
                </c:pt>
                <c:pt idx="4">
                  <c:v>Pleie og omsorg</c:v>
                </c:pt>
                <c:pt idx="5">
                  <c:v>Kommunehelse</c:v>
                </c:pt>
                <c:pt idx="6">
                  <c:v>Barnevern</c:v>
                </c:pt>
                <c:pt idx="7">
                  <c:v>Sosialtjeneste</c:v>
                </c:pt>
                <c:pt idx="8">
                  <c:v>Sum</c:v>
                </c:pt>
              </c:strCache>
            </c:strRef>
          </c:cat>
          <c:val>
            <c:numRef>
              <c:f>'Innspar 23'!$P$64:$P$72</c:f>
              <c:numCache>
                <c:formatCode>0.0</c:formatCode>
                <c:ptCount val="9"/>
                <c:pt idx="0">
                  <c:v>26.639442673460284</c:v>
                </c:pt>
                <c:pt idx="1">
                  <c:v>-36.224268326095554</c:v>
                </c:pt>
                <c:pt idx="2">
                  <c:v>-1.8468031511488792</c:v>
                </c:pt>
                <c:pt idx="3">
                  <c:v>35.216388815002702</c:v>
                </c:pt>
                <c:pt idx="4">
                  <c:v>-48.972868530808306</c:v>
                </c:pt>
                <c:pt idx="5">
                  <c:v>30.959200128252903</c:v>
                </c:pt>
                <c:pt idx="6">
                  <c:v>15.941994820477046</c:v>
                </c:pt>
                <c:pt idx="7">
                  <c:v>-12.878291763109486</c:v>
                </c:pt>
                <c:pt idx="8">
                  <c:v>8.8347946660307084</c:v>
                </c:pt>
              </c:numCache>
            </c:numRef>
          </c:val>
          <c:extLst>
            <c:ext xmlns:c16="http://schemas.microsoft.com/office/drawing/2014/chart" uri="{C3380CC4-5D6E-409C-BE32-E72D297353CC}">
              <c16:uniqueId val="{00000002-4A5D-4146-B9B7-5606EE6F87BE}"/>
            </c:ext>
          </c:extLst>
        </c:ser>
        <c:dLbls>
          <c:showLegendKey val="0"/>
          <c:showVal val="0"/>
          <c:showCatName val="0"/>
          <c:showSerName val="0"/>
          <c:showPercent val="0"/>
          <c:showBubbleSize val="0"/>
        </c:dLbls>
        <c:gapWidth val="219"/>
        <c:overlap val="-27"/>
        <c:axId val="624617312"/>
        <c:axId val="624613784"/>
      </c:barChart>
      <c:catAx>
        <c:axId val="6246173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624613784"/>
        <c:crosses val="autoZero"/>
        <c:auto val="1"/>
        <c:lblAlgn val="ctr"/>
        <c:lblOffset val="100"/>
        <c:noMultiLvlLbl val="0"/>
      </c:catAx>
      <c:valAx>
        <c:axId val="624613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62461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200"/>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 Mer-/mindreforbruk (mill. kr)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'Innspar 23'!$N$81</c:f>
              <c:strCache>
                <c:ptCount val="1"/>
                <c:pt idx="0">
                  <c:v>2022</c:v>
                </c:pt>
              </c:strCache>
            </c:strRef>
          </c:tx>
          <c:spPr>
            <a:solidFill>
              <a:schemeClr val="accent1"/>
            </a:solidFill>
            <a:ln>
              <a:noFill/>
            </a:ln>
            <a:effectLst/>
          </c:spPr>
          <c:invertIfNegative val="0"/>
          <c:cat>
            <c:strRef>
              <c:f>'Innspar 23'!$M$82:$M$90</c:f>
              <c:strCache>
                <c:ptCount val="9"/>
                <c:pt idx="0">
                  <c:v>Barnehage</c:v>
                </c:pt>
                <c:pt idx="1">
                  <c:v>Administrasjon</c:v>
                </c:pt>
                <c:pt idx="2">
                  <c:v>Landbruk</c:v>
                </c:pt>
                <c:pt idx="3">
                  <c:v>Grunnskole</c:v>
                </c:pt>
                <c:pt idx="4">
                  <c:v>Pleie og omsorg</c:v>
                </c:pt>
                <c:pt idx="5">
                  <c:v>Kommunehelse</c:v>
                </c:pt>
                <c:pt idx="6">
                  <c:v>Barnevern</c:v>
                </c:pt>
                <c:pt idx="7">
                  <c:v>Sosialtjeneste</c:v>
                </c:pt>
                <c:pt idx="8">
                  <c:v>Sum</c:v>
                </c:pt>
              </c:strCache>
            </c:strRef>
          </c:cat>
          <c:val>
            <c:numRef>
              <c:f>'Innspar 23'!$N$82:$N$90</c:f>
              <c:numCache>
                <c:formatCode>0.0</c:formatCode>
                <c:ptCount val="9"/>
                <c:pt idx="0">
                  <c:v>19.646106950011884</c:v>
                </c:pt>
                <c:pt idx="1">
                  <c:v>-44.925705891224311</c:v>
                </c:pt>
                <c:pt idx="2">
                  <c:v>-1.9786936195802374</c:v>
                </c:pt>
                <c:pt idx="3">
                  <c:v>32.892195000851935</c:v>
                </c:pt>
                <c:pt idx="4">
                  <c:v>-15.623629925661721</c:v>
                </c:pt>
                <c:pt idx="5">
                  <c:v>30.199635451120695</c:v>
                </c:pt>
                <c:pt idx="6">
                  <c:v>12.506418414257576</c:v>
                </c:pt>
                <c:pt idx="7">
                  <c:v>-6.6939711269584619</c:v>
                </c:pt>
                <c:pt idx="8">
                  <c:v>26.022355252817359</c:v>
                </c:pt>
              </c:numCache>
            </c:numRef>
          </c:val>
          <c:extLst>
            <c:ext xmlns:c16="http://schemas.microsoft.com/office/drawing/2014/chart" uri="{C3380CC4-5D6E-409C-BE32-E72D297353CC}">
              <c16:uniqueId val="{00000000-0C78-4805-85AF-3A2254358771}"/>
            </c:ext>
          </c:extLst>
        </c:ser>
        <c:ser>
          <c:idx val="1"/>
          <c:order val="1"/>
          <c:tx>
            <c:strRef>
              <c:f>'Innspar 23'!$O$81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'Innspar 23'!$M$82:$M$90</c:f>
              <c:strCache>
                <c:ptCount val="9"/>
                <c:pt idx="0">
                  <c:v>Barnehage</c:v>
                </c:pt>
                <c:pt idx="1">
                  <c:v>Administrasjon</c:v>
                </c:pt>
                <c:pt idx="2">
                  <c:v>Landbruk</c:v>
                </c:pt>
                <c:pt idx="3">
                  <c:v>Grunnskole</c:v>
                </c:pt>
                <c:pt idx="4">
                  <c:v>Pleie og omsorg</c:v>
                </c:pt>
                <c:pt idx="5">
                  <c:v>Kommunehelse</c:v>
                </c:pt>
                <c:pt idx="6">
                  <c:v>Barnevern</c:v>
                </c:pt>
                <c:pt idx="7">
                  <c:v>Sosialtjeneste</c:v>
                </c:pt>
                <c:pt idx="8">
                  <c:v>Sum</c:v>
                </c:pt>
              </c:strCache>
            </c:strRef>
          </c:cat>
          <c:val>
            <c:numRef>
              <c:f>'Innspar 23'!$O$82:$O$90</c:f>
              <c:numCache>
                <c:formatCode>0.0</c:formatCode>
                <c:ptCount val="9"/>
                <c:pt idx="0">
                  <c:v>26.639442673460284</c:v>
                </c:pt>
                <c:pt idx="1">
                  <c:v>-36.224268326095554</c:v>
                </c:pt>
                <c:pt idx="2">
                  <c:v>-1.8468031511488792</c:v>
                </c:pt>
                <c:pt idx="3">
                  <c:v>35.216388815002702</c:v>
                </c:pt>
                <c:pt idx="4">
                  <c:v>-48.972868530808306</c:v>
                </c:pt>
                <c:pt idx="5">
                  <c:v>30.959200128252903</c:v>
                </c:pt>
                <c:pt idx="6">
                  <c:v>15.941994820477046</c:v>
                </c:pt>
                <c:pt idx="7">
                  <c:v>-12.878291763109486</c:v>
                </c:pt>
                <c:pt idx="8">
                  <c:v>8.8347946660307084</c:v>
                </c:pt>
              </c:numCache>
            </c:numRef>
          </c:val>
          <c:extLst>
            <c:ext xmlns:c16="http://schemas.microsoft.com/office/drawing/2014/chart" uri="{C3380CC4-5D6E-409C-BE32-E72D297353CC}">
              <c16:uniqueId val="{00000001-0C78-4805-85AF-3A2254358771}"/>
            </c:ext>
          </c:extLst>
        </c:ser>
        <c:dLbls>
          <c:showLegendKey val="0"/>
          <c:showVal val="0"/>
          <c:showCatName val="0"/>
          <c:showSerName val="0"/>
          <c:showPercent val="0"/>
          <c:showBubbleSize val="0"/>
        </c:dLbls>
        <c:gapWidth val="219"/>
        <c:overlap val="-27"/>
        <c:axId val="1177264287"/>
        <c:axId val="1385722319"/>
      </c:barChart>
      <c:catAx>
        <c:axId val="11772642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385722319"/>
        <c:crosses val="autoZero"/>
        <c:auto val="1"/>
        <c:lblAlgn val="ctr"/>
        <c:lblOffset val="100"/>
        <c:noMultiLvlLbl val="0"/>
      </c:catAx>
      <c:valAx>
        <c:axId val="1385722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177264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200"/>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B2788-225C-45FA-89B7-51FAF31A71DE}" type="datetimeFigureOut">
              <a:rPr lang="nb-NO" smtClean="0"/>
              <a:t>15.04.2024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5267B-C410-464B-86CE-34825D0CBCA2}" type="slidenum">
              <a:rPr lang="nb-NO" smtClean="0"/>
              <a:t>‹#›</a:t>
            </a:fld>
            <a:endParaRPr lang="nb-NO"/>
          </a:p>
        </p:txBody>
      </p:sp>
    </p:spTree>
    <p:extLst>
      <p:ext uri="{BB962C8B-B14F-4D97-AF65-F5344CB8AC3E}">
        <p14:creationId xmlns:p14="http://schemas.microsoft.com/office/powerpoint/2010/main" val="40842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9F5267B-C410-464B-86CE-34825D0CBCA2}" type="slidenum">
              <a:rPr lang="nb-NO" smtClean="0"/>
              <a:t>1</a:t>
            </a:fld>
            <a:endParaRPr lang="nb-NO"/>
          </a:p>
        </p:txBody>
      </p:sp>
    </p:spTree>
    <p:extLst>
      <p:ext uri="{BB962C8B-B14F-4D97-AF65-F5344CB8AC3E}">
        <p14:creationId xmlns:p14="http://schemas.microsoft.com/office/powerpoint/2010/main" val="108469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3F6DF40-2DF6-334F-B8BE-BFB91460B8AC}" type="slidenum">
              <a:rPr lang="nb-NO" smtClean="0"/>
              <a:pPr/>
              <a:t>5</a:t>
            </a:fld>
            <a:endParaRPr lang="nb-NO"/>
          </a:p>
        </p:txBody>
      </p:sp>
    </p:spTree>
    <p:extLst>
      <p:ext uri="{BB962C8B-B14F-4D97-AF65-F5344CB8AC3E}">
        <p14:creationId xmlns:p14="http://schemas.microsoft.com/office/powerpoint/2010/main" val="4285047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e_smal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E326A6-0FB4-8F19-DA83-987BF92D9089}"/>
              </a:ext>
            </a:extLst>
          </p:cNvPr>
          <p:cNvSpPr/>
          <p:nvPr userDrawn="1"/>
        </p:nvSpPr>
        <p:spPr>
          <a:xfrm>
            <a:off x="0" y="0"/>
            <a:ext cx="12192000" cy="6858000"/>
          </a:xfrm>
          <a:prstGeom prst="rect">
            <a:avLst/>
          </a:prstGeom>
          <a:solidFill>
            <a:srgbClr val="CC8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Picture 13">
            <a:extLst>
              <a:ext uri="{FF2B5EF4-FFF2-40B4-BE49-F238E27FC236}">
                <a16:creationId xmlns:a16="http://schemas.microsoft.com/office/drawing/2014/main" id="{ED781818-E05C-8003-23D5-F0BD683F8FE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l="3105" t="3661" r="3105" b="3661"/>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60960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4787412" cy="3182676"/>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4787412"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6" name="Straight Connector 5">
            <a:extLst>
              <a:ext uri="{FF2B5EF4-FFF2-40B4-BE49-F238E27FC236}">
                <a16:creationId xmlns:a16="http://schemas.microsoft.com/office/drawing/2014/main" id="{ECDEEA0F-539D-CCEB-B2D1-6F6CB75EE8B9}"/>
              </a:ext>
            </a:extLst>
          </p:cNvPr>
          <p:cNvCxnSpPr>
            <a:cxnSpLocks/>
          </p:cNvCxnSpPr>
          <p:nvPr userDrawn="1"/>
        </p:nvCxnSpPr>
        <p:spPr>
          <a:xfrm>
            <a:off x="831850" y="5372986"/>
            <a:ext cx="4787412"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848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te_sid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09C2F-3C6D-3CD6-D870-D97666FED8F8}"/>
              </a:ext>
            </a:extLst>
          </p:cNvPr>
          <p:cNvPicPr>
            <a:picLocks noChangeAspect="1"/>
          </p:cNvPicPr>
          <p:nvPr userDrawn="1"/>
        </p:nvPicPr>
        <p:blipFill rotWithShape="1">
          <a:blip r:embed="rId2"/>
          <a:srcRect b="15479"/>
          <a:stretch/>
        </p:blipFill>
        <p:spPr>
          <a:xfrm>
            <a:off x="-7322" y="-7466"/>
            <a:ext cx="12222342" cy="6865466"/>
          </a:xfrm>
          <a:prstGeom prst="rect">
            <a:avLst/>
          </a:prstGeom>
        </p:spPr>
      </p:pic>
      <p:sp>
        <p:nvSpPr>
          <p:cNvPr id="5" name="Rectangle 4">
            <a:extLst>
              <a:ext uri="{FF2B5EF4-FFF2-40B4-BE49-F238E27FC236}">
                <a16:creationId xmlns:a16="http://schemas.microsoft.com/office/drawing/2014/main" id="{572E9D01-B797-D61D-10F2-0DE92C48B6AC}"/>
              </a:ext>
            </a:extLst>
          </p:cNvPr>
          <p:cNvSpPr/>
          <p:nvPr userDrawn="1"/>
        </p:nvSpPr>
        <p:spPr>
          <a:xfrm>
            <a:off x="37664" y="-1"/>
            <a:ext cx="12177356" cy="6865465"/>
          </a:xfrm>
          <a:prstGeom prst="rect">
            <a:avLst/>
          </a:prstGeom>
          <a:solidFill>
            <a:schemeClr val="tx1">
              <a:alpha val="500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le 1">
            <a:extLst>
              <a:ext uri="{FF2B5EF4-FFF2-40B4-BE49-F238E27FC236}">
                <a16:creationId xmlns:a16="http://schemas.microsoft.com/office/drawing/2014/main" id="{9FDC5F32-5816-2444-B130-8E21455EFD93}"/>
              </a:ext>
            </a:extLst>
          </p:cNvPr>
          <p:cNvSpPr>
            <a:spLocks noGrp="1"/>
          </p:cNvSpPr>
          <p:nvPr>
            <p:ph type="title"/>
          </p:nvPr>
        </p:nvSpPr>
        <p:spPr>
          <a:xfrm>
            <a:off x="831850" y="2600959"/>
            <a:ext cx="10515600" cy="1834890"/>
          </a:xfrm>
        </p:spPr>
        <p:txBody>
          <a:bodyPr anchor="b"/>
          <a:lstStyle>
            <a:lvl1pPr algn="ctr">
              <a:defRPr sz="6000">
                <a:solidFill>
                  <a:srgbClr val="F39933"/>
                </a:solidFill>
              </a:defRPr>
            </a:lvl1pPr>
          </a:lstStyle>
          <a:p>
            <a:r>
              <a:rPr lang="nb-NO"/>
              <a:t>Klikk for å redigere tittelstil</a:t>
            </a:r>
            <a:endParaRPr lang="nb-NO" dirty="0"/>
          </a:p>
        </p:txBody>
      </p:sp>
      <p:sp>
        <p:nvSpPr>
          <p:cNvPr id="15" name="Text Placeholder 2">
            <a:extLst>
              <a:ext uri="{FF2B5EF4-FFF2-40B4-BE49-F238E27FC236}">
                <a16:creationId xmlns:a16="http://schemas.microsoft.com/office/drawing/2014/main" id="{063C7568-C7B6-0945-ADE2-FC4A45864D21}"/>
              </a:ext>
            </a:extLst>
          </p:cNvPr>
          <p:cNvSpPr>
            <a:spLocks noGrp="1"/>
          </p:cNvSpPr>
          <p:nvPr>
            <p:ph type="body" idx="1"/>
          </p:nvPr>
        </p:nvSpPr>
        <p:spPr>
          <a:xfrm>
            <a:off x="831850" y="4807377"/>
            <a:ext cx="10515600" cy="696232"/>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6" name="Picture 5">
            <a:extLst>
              <a:ext uri="{FF2B5EF4-FFF2-40B4-BE49-F238E27FC236}">
                <a16:creationId xmlns:a16="http://schemas.microsoft.com/office/drawing/2014/main" id="{AE7D223F-3C69-AD4B-390C-D064B4EA90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0382" y="1516545"/>
            <a:ext cx="3376592" cy="364770"/>
          </a:xfrm>
          <a:prstGeom prst="rect">
            <a:avLst/>
          </a:prstGeom>
        </p:spPr>
      </p:pic>
      <p:cxnSp>
        <p:nvCxnSpPr>
          <p:cNvPr id="3" name="Straight Connector 2">
            <a:extLst>
              <a:ext uri="{FF2B5EF4-FFF2-40B4-BE49-F238E27FC236}">
                <a16:creationId xmlns:a16="http://schemas.microsoft.com/office/drawing/2014/main" id="{50A47EEC-FE21-F7D0-2C92-0CD97A81E778}"/>
              </a:ext>
            </a:extLst>
          </p:cNvPr>
          <p:cNvCxnSpPr>
            <a:cxnSpLocks/>
          </p:cNvCxnSpPr>
          <p:nvPr userDrawn="1"/>
        </p:nvCxnSpPr>
        <p:spPr>
          <a:xfrm>
            <a:off x="4400382" y="4699558"/>
            <a:ext cx="337659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092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48D1BF-A1A6-3E4A-19D0-8B436B451ADE}"/>
              </a:ext>
            </a:extLst>
          </p:cNvPr>
          <p:cNvSpPr/>
          <p:nvPr userDrawn="1"/>
        </p:nvSpPr>
        <p:spPr>
          <a:xfrm>
            <a:off x="0" y="0"/>
            <a:ext cx="12192000" cy="6858000"/>
          </a:xfrm>
          <a:prstGeom prst="rect">
            <a:avLst/>
          </a:prstGeom>
          <a:solidFill>
            <a:srgbClr val="BF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3" name="Picture 2">
            <a:extLst>
              <a:ext uri="{FF2B5EF4-FFF2-40B4-BE49-F238E27FC236}">
                <a16:creationId xmlns:a16="http://schemas.microsoft.com/office/drawing/2014/main" id="{8404293A-CB0B-2743-5E6A-8F80ECDA688F}"/>
              </a:ext>
            </a:extLst>
          </p:cNvPr>
          <p:cNvPicPr>
            <a:picLocks noChangeAspect="1"/>
          </p:cNvPicPr>
          <p:nvPr userDrawn="1"/>
        </p:nvPicPr>
        <p:blipFill>
          <a:blip r:embed="rId2">
            <a:alphaModFix amt="5000"/>
          </a:blip>
          <a:stretch>
            <a:fillRect/>
          </a:stretch>
        </p:blipFill>
        <p:spPr>
          <a:xfrm>
            <a:off x="326020" y="-1"/>
            <a:ext cx="11539959" cy="6866875"/>
          </a:xfrm>
          <a:prstGeom prst="rect">
            <a:avLst/>
          </a:prstGeom>
        </p:spPr>
      </p:pic>
      <p:sp>
        <p:nvSpPr>
          <p:cNvPr id="14" name="Title 1">
            <a:extLst>
              <a:ext uri="{FF2B5EF4-FFF2-40B4-BE49-F238E27FC236}">
                <a16:creationId xmlns:a16="http://schemas.microsoft.com/office/drawing/2014/main" id="{9FDC5F32-5816-2444-B130-8E21455EFD93}"/>
              </a:ext>
            </a:extLst>
          </p:cNvPr>
          <p:cNvSpPr>
            <a:spLocks noGrp="1"/>
          </p:cNvSpPr>
          <p:nvPr>
            <p:ph type="title"/>
          </p:nvPr>
        </p:nvSpPr>
        <p:spPr>
          <a:xfrm>
            <a:off x="831850" y="2600959"/>
            <a:ext cx="10515600" cy="1834890"/>
          </a:xfrm>
        </p:spPr>
        <p:txBody>
          <a:bodyPr anchor="b"/>
          <a:lstStyle>
            <a:lvl1pPr algn="ctr">
              <a:defRPr sz="6000">
                <a:solidFill>
                  <a:schemeClr val="bg1"/>
                </a:solidFill>
              </a:defRPr>
            </a:lvl1pPr>
          </a:lstStyle>
          <a:p>
            <a:r>
              <a:rPr lang="nb-NO"/>
              <a:t>Klikk for å redigere tittelstil</a:t>
            </a:r>
            <a:endParaRPr lang="nb-NO" dirty="0"/>
          </a:p>
        </p:txBody>
      </p:sp>
      <p:sp>
        <p:nvSpPr>
          <p:cNvPr id="15" name="Text Placeholder 2">
            <a:extLst>
              <a:ext uri="{FF2B5EF4-FFF2-40B4-BE49-F238E27FC236}">
                <a16:creationId xmlns:a16="http://schemas.microsoft.com/office/drawing/2014/main" id="{063C7568-C7B6-0945-ADE2-FC4A45864D21}"/>
              </a:ext>
            </a:extLst>
          </p:cNvPr>
          <p:cNvSpPr>
            <a:spLocks noGrp="1"/>
          </p:cNvSpPr>
          <p:nvPr>
            <p:ph type="body" idx="1"/>
          </p:nvPr>
        </p:nvSpPr>
        <p:spPr>
          <a:xfrm>
            <a:off x="831850" y="4462838"/>
            <a:ext cx="10515600" cy="696232"/>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6808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_innhold1">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E5E29183-24C1-DD47-9038-1BA9244F3CC3}"/>
              </a:ext>
            </a:extLst>
          </p:cNvPr>
          <p:cNvSpPr>
            <a:spLocks noChangeArrowheads="1"/>
          </p:cNvSpPr>
          <p:nvPr userDrawn="1"/>
        </p:nvSpPr>
        <p:spPr bwMode="auto">
          <a:xfrm>
            <a:off x="157163" y="157163"/>
            <a:ext cx="11858624" cy="6557962"/>
          </a:xfrm>
          <a:prstGeom prst="rect">
            <a:avLst/>
          </a:prstGeom>
          <a:solidFill>
            <a:srgbClr val="20536A"/>
          </a:solidFill>
          <a:ln w="9525">
            <a:noFill/>
            <a:miter lim="800000"/>
            <a:headEnd/>
            <a:tailEnd/>
          </a:ln>
          <a:effectLst/>
        </p:spPr>
        <p:txBody>
          <a:bodyPr anchor="ctr"/>
          <a:lstStyle/>
          <a:p>
            <a:pPr algn="ctr">
              <a:defRPr/>
            </a:pPr>
            <a:endParaRPr lang="en-US" dirty="0">
              <a:solidFill>
                <a:srgbClr val="FFFFFF"/>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a:xfrm>
            <a:off x="838200" y="993775"/>
            <a:ext cx="10515600" cy="966699"/>
          </a:xfrm>
        </p:spPr>
        <p:txBody>
          <a:bodyPr>
            <a:normAutofit/>
          </a:bodyPr>
          <a:lstStyle>
            <a:lvl1pPr algn="ctr">
              <a:defRPr sz="4000">
                <a:solidFill>
                  <a:schemeClr val="bg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2099462"/>
            <a:ext cx="10515600" cy="3929863"/>
          </a:xfrm>
        </p:spPr>
        <p:txBody>
          <a:bodyPr anchor="ctr">
            <a:normAutofit/>
          </a:bodyPr>
          <a:lstStyle>
            <a:lvl1pPr marL="0" indent="0" algn="ctr">
              <a:buNone/>
              <a:defRPr sz="3200">
                <a:solidFill>
                  <a:schemeClr val="bg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60521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_innhold2">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E5E29183-24C1-DD47-9038-1BA9244F3CC3}"/>
              </a:ext>
            </a:extLst>
          </p:cNvPr>
          <p:cNvSpPr>
            <a:spLocks noChangeArrowheads="1"/>
          </p:cNvSpPr>
          <p:nvPr userDrawn="1"/>
        </p:nvSpPr>
        <p:spPr bwMode="auto">
          <a:xfrm>
            <a:off x="157163" y="157163"/>
            <a:ext cx="11858624" cy="6557962"/>
          </a:xfrm>
          <a:prstGeom prst="rect">
            <a:avLst/>
          </a:prstGeom>
          <a:solidFill>
            <a:srgbClr val="BF6E58"/>
          </a:solidFill>
          <a:ln w="9525">
            <a:noFill/>
            <a:miter lim="800000"/>
            <a:headEnd/>
            <a:tailEnd/>
          </a:ln>
          <a:effectLst/>
        </p:spPr>
        <p:txBody>
          <a:bodyPr anchor="ctr"/>
          <a:lstStyle/>
          <a:p>
            <a:pPr algn="ctr">
              <a:defRPr/>
            </a:pPr>
            <a:endParaRPr lang="en-US" dirty="0">
              <a:solidFill>
                <a:schemeClr val="tx1"/>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a:xfrm>
            <a:off x="838200" y="993775"/>
            <a:ext cx="10515600" cy="966699"/>
          </a:xfrm>
        </p:spPr>
        <p:txBody>
          <a:bodyPr>
            <a:normAutofit/>
          </a:bodyPr>
          <a:lstStyle>
            <a:lvl1pPr algn="ctr">
              <a:defRPr sz="4000">
                <a:solidFill>
                  <a:schemeClr val="tx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2099462"/>
            <a:ext cx="10515600" cy="3929863"/>
          </a:xfrm>
        </p:spPr>
        <p:txBody>
          <a:bodyPr anchor="ctr">
            <a:normAutofit/>
          </a:bodyPr>
          <a:lstStyle>
            <a:lvl1pPr marL="0" indent="0" algn="ctr">
              <a:buNone/>
              <a:defRPr sz="320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47285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_innhold3">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E5E29183-24C1-DD47-9038-1BA9244F3CC3}"/>
              </a:ext>
            </a:extLst>
          </p:cNvPr>
          <p:cNvSpPr>
            <a:spLocks noChangeArrowheads="1"/>
          </p:cNvSpPr>
          <p:nvPr userDrawn="1"/>
        </p:nvSpPr>
        <p:spPr bwMode="auto">
          <a:xfrm>
            <a:off x="157163" y="157163"/>
            <a:ext cx="11858624" cy="6557962"/>
          </a:xfrm>
          <a:prstGeom prst="rect">
            <a:avLst/>
          </a:prstGeom>
          <a:solidFill>
            <a:srgbClr val="C59D5B"/>
          </a:solidFill>
          <a:ln w="9525">
            <a:noFill/>
            <a:miter lim="800000"/>
            <a:headEnd/>
            <a:tailEnd/>
          </a:ln>
          <a:effectLst/>
        </p:spPr>
        <p:txBody>
          <a:bodyPr anchor="ctr"/>
          <a:lstStyle/>
          <a:p>
            <a:pPr algn="ctr">
              <a:defRPr/>
            </a:pPr>
            <a:endParaRPr lang="en-US" dirty="0">
              <a:solidFill>
                <a:schemeClr val="tx1"/>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a:xfrm>
            <a:off x="838200" y="993775"/>
            <a:ext cx="10515600" cy="966699"/>
          </a:xfrm>
        </p:spPr>
        <p:txBody>
          <a:bodyPr>
            <a:normAutofit/>
          </a:bodyPr>
          <a:lstStyle>
            <a:lvl1pPr algn="ctr">
              <a:defRPr sz="4000">
                <a:solidFill>
                  <a:schemeClr val="tx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2099462"/>
            <a:ext cx="10515600" cy="3929863"/>
          </a:xfrm>
        </p:spPr>
        <p:txBody>
          <a:bodyPr anchor="ctr">
            <a:normAutofit/>
          </a:bodyPr>
          <a:lstStyle>
            <a:lvl1pPr marL="0" indent="0" algn="ctr">
              <a:buNone/>
              <a:defRPr sz="320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285987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_innhold4">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E5E29183-24C1-DD47-9038-1BA9244F3CC3}"/>
              </a:ext>
            </a:extLst>
          </p:cNvPr>
          <p:cNvSpPr>
            <a:spLocks noChangeArrowheads="1"/>
          </p:cNvSpPr>
          <p:nvPr userDrawn="1"/>
        </p:nvSpPr>
        <p:spPr bwMode="auto">
          <a:xfrm>
            <a:off x="157163" y="157163"/>
            <a:ext cx="11858624" cy="6557962"/>
          </a:xfrm>
          <a:prstGeom prst="rect">
            <a:avLst/>
          </a:prstGeom>
          <a:solidFill>
            <a:srgbClr val="7B969F"/>
          </a:solidFill>
          <a:ln w="9525">
            <a:noFill/>
            <a:miter lim="800000"/>
            <a:headEnd/>
            <a:tailEnd/>
          </a:ln>
          <a:effectLst/>
        </p:spPr>
        <p:txBody>
          <a:bodyPr anchor="ctr"/>
          <a:lstStyle/>
          <a:p>
            <a:pPr algn="ctr">
              <a:defRPr/>
            </a:pPr>
            <a:endParaRPr lang="en-US" dirty="0">
              <a:solidFill>
                <a:schemeClr val="tx1"/>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a:xfrm>
            <a:off x="838200" y="993775"/>
            <a:ext cx="10515600" cy="966699"/>
          </a:xfrm>
        </p:spPr>
        <p:txBody>
          <a:bodyPr>
            <a:normAutofit/>
          </a:bodyPr>
          <a:lstStyle>
            <a:lvl1pPr algn="ctr">
              <a:defRPr sz="4000">
                <a:solidFill>
                  <a:schemeClr val="tx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2099462"/>
            <a:ext cx="10515600" cy="3929863"/>
          </a:xfrm>
        </p:spPr>
        <p:txBody>
          <a:bodyPr anchor="ctr">
            <a:normAutofit/>
          </a:bodyPr>
          <a:lstStyle>
            <a:lvl1pPr marL="0" indent="0" algn="ctr">
              <a:buNone/>
              <a:defRPr sz="320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2837180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72FDD68D-312E-6745-974D-EC251F58C5BF}"/>
              </a:ext>
            </a:extLst>
          </p:cNvPr>
          <p:cNvSpPr>
            <a:spLocks noChangeArrowheads="1"/>
          </p:cNvSpPr>
          <p:nvPr userDrawn="1"/>
        </p:nvSpPr>
        <p:spPr bwMode="auto">
          <a:xfrm>
            <a:off x="157163" y="157163"/>
            <a:ext cx="11858624" cy="6557962"/>
          </a:xfrm>
          <a:prstGeom prst="rect">
            <a:avLst/>
          </a:prstGeom>
          <a:solidFill>
            <a:srgbClr val="20536A"/>
          </a:solidFill>
          <a:ln w="9525">
            <a:noFill/>
            <a:miter lim="800000"/>
            <a:headEnd/>
            <a:tailEnd/>
          </a:ln>
          <a:effectLst/>
        </p:spPr>
        <p:txBody>
          <a:bodyPr anchor="ctr"/>
          <a:lstStyle/>
          <a:p>
            <a:pPr algn="ctr">
              <a:defRPr/>
            </a:pPr>
            <a:endParaRPr lang="en-US" dirty="0">
              <a:solidFill>
                <a:srgbClr val="FFFFFF"/>
              </a:solidFill>
              <a:latin typeface="Franklin Gothic Medium" charset="0"/>
              <a:ea typeface="ＭＳ Ｐゴシック" charset="0"/>
              <a:cs typeface="Arial" charset="0"/>
            </a:endParaRPr>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993776"/>
            <a:ext cx="10515600" cy="5035550"/>
          </a:xfrm>
        </p:spPr>
        <p:txBody>
          <a:bodyPr anchor="ctr">
            <a:normAutofit/>
          </a:bodyPr>
          <a:lstStyle>
            <a:lvl1pPr marL="0" indent="0" algn="ctr">
              <a:buNone/>
              <a:defRPr sz="3200">
                <a:solidFill>
                  <a:schemeClr val="bg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89754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F03859-86DC-FB4F-A03D-FDB7BB6A7916}"/>
              </a:ext>
            </a:extLst>
          </p:cNvPr>
          <p:cNvSpPr/>
          <p:nvPr userDrawn="1"/>
        </p:nvSpPr>
        <p:spPr>
          <a:xfrm>
            <a:off x="157163" y="157163"/>
            <a:ext cx="11858625" cy="6557962"/>
          </a:xfrm>
          <a:prstGeom prst="rect">
            <a:avLst/>
          </a:prstGeom>
          <a:solidFill>
            <a:srgbClr val="869C8F">
              <a:alpha val="7987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993776"/>
            <a:ext cx="10515600" cy="5035550"/>
          </a:xfrm>
        </p:spPr>
        <p:txBody>
          <a:bodyPr anchor="ctr">
            <a:normAutofit/>
          </a:bodyPr>
          <a:lstStyle>
            <a:lvl1pPr marL="0" indent="0" algn="ctr">
              <a:buNone/>
              <a:defRPr sz="3200" i="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894129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F03859-86DC-FB4F-A03D-FDB7BB6A7916}"/>
              </a:ext>
            </a:extLst>
          </p:cNvPr>
          <p:cNvSpPr/>
          <p:nvPr userDrawn="1"/>
        </p:nvSpPr>
        <p:spPr>
          <a:xfrm>
            <a:off x="157163" y="157163"/>
            <a:ext cx="11858625" cy="6557962"/>
          </a:xfrm>
          <a:prstGeom prst="rect">
            <a:avLst/>
          </a:prstGeom>
          <a:solidFill>
            <a:srgbClr val="C59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993776"/>
            <a:ext cx="10515600" cy="5035550"/>
          </a:xfrm>
        </p:spPr>
        <p:txBody>
          <a:bodyPr anchor="ctr">
            <a:normAutofit/>
          </a:bodyPr>
          <a:lstStyle>
            <a:lvl1pPr marL="0" indent="0" algn="ctr">
              <a:buNone/>
              <a:defRPr sz="3200" i="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78952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5">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F03859-86DC-FB4F-A03D-FDB7BB6A7916}"/>
              </a:ext>
            </a:extLst>
          </p:cNvPr>
          <p:cNvSpPr/>
          <p:nvPr userDrawn="1"/>
        </p:nvSpPr>
        <p:spPr>
          <a:xfrm>
            <a:off x="157163" y="157163"/>
            <a:ext cx="11858625" cy="6557962"/>
          </a:xfrm>
          <a:prstGeom prst="rect">
            <a:avLst/>
          </a:prstGeom>
          <a:solidFill>
            <a:srgbClr val="7B96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838200" y="993776"/>
            <a:ext cx="10515600" cy="5035550"/>
          </a:xfrm>
        </p:spPr>
        <p:txBody>
          <a:bodyPr anchor="ctr">
            <a:normAutofit/>
          </a:bodyPr>
          <a:lstStyle>
            <a:lvl1pPr marL="0" indent="0" algn="ctr">
              <a:buNone/>
              <a:defRPr sz="3200" i="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5910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amside_bred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E326A6-0FB4-8F19-DA83-987BF92D9089}"/>
              </a:ext>
            </a:extLst>
          </p:cNvPr>
          <p:cNvSpPr/>
          <p:nvPr userDrawn="1"/>
        </p:nvSpPr>
        <p:spPr>
          <a:xfrm>
            <a:off x="0" y="0"/>
            <a:ext cx="12192000" cy="6858000"/>
          </a:xfrm>
          <a:prstGeom prst="rect">
            <a:avLst/>
          </a:prstGeom>
          <a:solidFill>
            <a:srgbClr val="CC8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Picture 13">
            <a:extLst>
              <a:ext uri="{FF2B5EF4-FFF2-40B4-BE49-F238E27FC236}">
                <a16:creationId xmlns:a16="http://schemas.microsoft.com/office/drawing/2014/main" id="{ED781818-E05C-8003-23D5-F0BD683F8FE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l="3105" t="3661" r="3105" b="3661"/>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85344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6986624" cy="3182676"/>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6986624"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6" name="Straight Connector 5">
            <a:extLst>
              <a:ext uri="{FF2B5EF4-FFF2-40B4-BE49-F238E27FC236}">
                <a16:creationId xmlns:a16="http://schemas.microsoft.com/office/drawing/2014/main" id="{ECDEEA0F-539D-CCEB-B2D1-6F6CB75EE8B9}"/>
              </a:ext>
            </a:extLst>
          </p:cNvPr>
          <p:cNvCxnSpPr>
            <a:cxnSpLocks/>
          </p:cNvCxnSpPr>
          <p:nvPr userDrawn="1"/>
        </p:nvCxnSpPr>
        <p:spPr>
          <a:xfrm>
            <a:off x="831850" y="5372986"/>
            <a:ext cx="698662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1709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_innhold_venstre1">
    <p:spTree>
      <p:nvGrpSpPr>
        <p:cNvPr id="1" name=""/>
        <p:cNvGrpSpPr/>
        <p:nvPr/>
      </p:nvGrpSpPr>
      <p:grpSpPr>
        <a:xfrm>
          <a:off x="0" y="0"/>
          <a:ext cx="0" cy="0"/>
          <a:chOff x="0" y="0"/>
          <a:chExt cx="0" cy="0"/>
        </a:xfrm>
      </p:grpSpPr>
      <p:sp>
        <p:nvSpPr>
          <p:cNvPr id="7" name="Rektangel 3">
            <a:extLst>
              <a:ext uri="{FF2B5EF4-FFF2-40B4-BE49-F238E27FC236}">
                <a16:creationId xmlns:a16="http://schemas.microsoft.com/office/drawing/2014/main" id="{F6499353-3B46-C644-9FBD-2CE6F3AB121F}"/>
              </a:ext>
            </a:extLst>
          </p:cNvPr>
          <p:cNvSpPr>
            <a:spLocks noChangeArrowheads="1"/>
          </p:cNvSpPr>
          <p:nvPr userDrawn="1"/>
        </p:nvSpPr>
        <p:spPr bwMode="auto">
          <a:xfrm>
            <a:off x="157163" y="157163"/>
            <a:ext cx="11858624" cy="6557962"/>
          </a:xfrm>
          <a:prstGeom prst="rect">
            <a:avLst/>
          </a:prstGeom>
          <a:solidFill>
            <a:srgbClr val="20536A"/>
          </a:solidFill>
          <a:ln w="9525">
            <a:noFill/>
            <a:miter lim="800000"/>
            <a:headEnd/>
            <a:tailEnd/>
          </a:ln>
          <a:effectLst/>
        </p:spPr>
        <p:txBody>
          <a:bodyPr anchor="ctr"/>
          <a:lstStyle/>
          <a:p>
            <a:pPr algn="ctr">
              <a:defRPr/>
            </a:pPr>
            <a:endParaRPr lang="en-US" dirty="0">
              <a:solidFill>
                <a:srgbClr val="FFFFFF"/>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a:xfrm>
            <a:off x="838199" y="993775"/>
            <a:ext cx="4105276" cy="5035550"/>
          </a:xfrm>
        </p:spPr>
        <p:txBody>
          <a:bodyPr anchor="ctr">
            <a:noAutofit/>
          </a:bodyPr>
          <a:lstStyle>
            <a:lvl1pPr algn="r">
              <a:defRPr sz="8000">
                <a:solidFill>
                  <a:schemeClr val="bg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5457825" y="993776"/>
            <a:ext cx="5895974" cy="5035550"/>
          </a:xfrm>
        </p:spPr>
        <p:txBody>
          <a:bodyPr anchor="ctr">
            <a:normAutofit/>
          </a:bodyPr>
          <a:lstStyle>
            <a:lvl1pPr marL="0" indent="0" algn="l">
              <a:buNone/>
              <a:defRPr sz="3200">
                <a:solidFill>
                  <a:schemeClr val="bg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824691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_innhold_venstre2">
    <p:spTree>
      <p:nvGrpSpPr>
        <p:cNvPr id="1" name=""/>
        <p:cNvGrpSpPr/>
        <p:nvPr/>
      </p:nvGrpSpPr>
      <p:grpSpPr>
        <a:xfrm>
          <a:off x="0" y="0"/>
          <a:ext cx="0" cy="0"/>
          <a:chOff x="0" y="0"/>
          <a:chExt cx="0" cy="0"/>
        </a:xfrm>
      </p:grpSpPr>
      <p:sp>
        <p:nvSpPr>
          <p:cNvPr id="7" name="Rektangel 3">
            <a:extLst>
              <a:ext uri="{FF2B5EF4-FFF2-40B4-BE49-F238E27FC236}">
                <a16:creationId xmlns:a16="http://schemas.microsoft.com/office/drawing/2014/main" id="{F6499353-3B46-C644-9FBD-2CE6F3AB121F}"/>
              </a:ext>
            </a:extLst>
          </p:cNvPr>
          <p:cNvSpPr>
            <a:spLocks noChangeArrowheads="1"/>
          </p:cNvSpPr>
          <p:nvPr userDrawn="1"/>
        </p:nvSpPr>
        <p:spPr bwMode="auto">
          <a:xfrm>
            <a:off x="157163" y="157163"/>
            <a:ext cx="11858624" cy="6557962"/>
          </a:xfrm>
          <a:prstGeom prst="rect">
            <a:avLst/>
          </a:prstGeom>
          <a:solidFill>
            <a:srgbClr val="BF6E58"/>
          </a:solidFill>
          <a:ln w="9525">
            <a:noFill/>
            <a:miter lim="800000"/>
            <a:headEnd/>
            <a:tailEnd/>
          </a:ln>
          <a:effectLst/>
        </p:spPr>
        <p:txBody>
          <a:bodyPr anchor="ctr"/>
          <a:lstStyle/>
          <a:p>
            <a:pPr algn="ctr">
              <a:defRPr/>
            </a:pPr>
            <a:endParaRPr lang="en-US" dirty="0">
              <a:solidFill>
                <a:schemeClr val="tx1"/>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a:xfrm>
            <a:off x="838199" y="993775"/>
            <a:ext cx="4105276" cy="5035550"/>
          </a:xfrm>
        </p:spPr>
        <p:txBody>
          <a:bodyPr anchor="ctr">
            <a:noAutofit/>
          </a:bodyPr>
          <a:lstStyle>
            <a:lvl1pPr algn="r">
              <a:defRPr sz="8000">
                <a:solidFill>
                  <a:schemeClr val="tx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5457825" y="993776"/>
            <a:ext cx="5895974" cy="5035550"/>
          </a:xfrm>
        </p:spPr>
        <p:txBody>
          <a:bodyPr anchor="ctr">
            <a:normAutofit/>
          </a:bodyPr>
          <a:lstStyle>
            <a:lvl1pPr marL="0" indent="0" algn="l">
              <a:buNone/>
              <a:defRPr sz="320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4073927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tel_innhold_venstre3">
    <p:spTree>
      <p:nvGrpSpPr>
        <p:cNvPr id="1" name=""/>
        <p:cNvGrpSpPr/>
        <p:nvPr/>
      </p:nvGrpSpPr>
      <p:grpSpPr>
        <a:xfrm>
          <a:off x="0" y="0"/>
          <a:ext cx="0" cy="0"/>
          <a:chOff x="0" y="0"/>
          <a:chExt cx="0" cy="0"/>
        </a:xfrm>
      </p:grpSpPr>
      <p:sp>
        <p:nvSpPr>
          <p:cNvPr id="7" name="Rektangel 3">
            <a:extLst>
              <a:ext uri="{FF2B5EF4-FFF2-40B4-BE49-F238E27FC236}">
                <a16:creationId xmlns:a16="http://schemas.microsoft.com/office/drawing/2014/main" id="{F6499353-3B46-C644-9FBD-2CE6F3AB121F}"/>
              </a:ext>
            </a:extLst>
          </p:cNvPr>
          <p:cNvSpPr>
            <a:spLocks noChangeArrowheads="1"/>
          </p:cNvSpPr>
          <p:nvPr userDrawn="1"/>
        </p:nvSpPr>
        <p:spPr bwMode="auto">
          <a:xfrm>
            <a:off x="157163" y="157163"/>
            <a:ext cx="11858624" cy="6557962"/>
          </a:xfrm>
          <a:prstGeom prst="rect">
            <a:avLst/>
          </a:prstGeom>
          <a:solidFill>
            <a:srgbClr val="C59D5B"/>
          </a:solidFill>
          <a:ln w="9525">
            <a:noFill/>
            <a:miter lim="800000"/>
            <a:headEnd/>
            <a:tailEnd/>
          </a:ln>
          <a:effectLst/>
        </p:spPr>
        <p:txBody>
          <a:bodyPr anchor="ctr"/>
          <a:lstStyle/>
          <a:p>
            <a:pPr algn="ctr">
              <a:defRPr/>
            </a:pPr>
            <a:endParaRPr lang="en-US" dirty="0">
              <a:solidFill>
                <a:schemeClr val="tx1"/>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a:xfrm>
            <a:off x="838199" y="993775"/>
            <a:ext cx="4105276" cy="5035550"/>
          </a:xfrm>
        </p:spPr>
        <p:txBody>
          <a:bodyPr anchor="ctr">
            <a:noAutofit/>
          </a:bodyPr>
          <a:lstStyle>
            <a:lvl1pPr algn="r">
              <a:defRPr sz="8000">
                <a:solidFill>
                  <a:schemeClr val="tx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a:xfrm>
            <a:off x="5457825" y="993776"/>
            <a:ext cx="5895974" cy="5035550"/>
          </a:xfrm>
        </p:spPr>
        <p:txBody>
          <a:bodyPr anchor="ctr">
            <a:normAutofit/>
          </a:bodyPr>
          <a:lstStyle>
            <a:lvl1pPr marL="0" indent="0" algn="l">
              <a:buNone/>
              <a:defRPr sz="3200">
                <a:solidFill>
                  <a:schemeClr val="tx1"/>
                </a:solidFill>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121007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1">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0B38A8EF-0285-FD38-3F25-93BE76895D3C}"/>
              </a:ext>
            </a:extLst>
          </p:cNvPr>
          <p:cNvSpPr>
            <a:spLocks noChangeArrowheads="1"/>
          </p:cNvSpPr>
          <p:nvPr userDrawn="1"/>
        </p:nvSpPr>
        <p:spPr bwMode="auto">
          <a:xfrm>
            <a:off x="157163" y="157163"/>
            <a:ext cx="11858624" cy="6557962"/>
          </a:xfrm>
          <a:prstGeom prst="rect">
            <a:avLst/>
          </a:prstGeom>
          <a:solidFill>
            <a:srgbClr val="20536A"/>
          </a:solidFill>
          <a:ln w="9525">
            <a:noFill/>
            <a:miter lim="800000"/>
            <a:headEnd/>
            <a:tailEnd/>
          </a:ln>
          <a:effectLst/>
        </p:spPr>
        <p:txBody>
          <a:bodyPr anchor="ctr"/>
          <a:lstStyle/>
          <a:p>
            <a:pPr algn="ctr">
              <a:defRPr/>
            </a:pPr>
            <a:endParaRPr lang="en-US" dirty="0">
              <a:solidFill>
                <a:schemeClr val="bg1"/>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669CC2FE-481C-A147-ABA2-49CCB3A7053A}"/>
              </a:ext>
            </a:extLst>
          </p:cNvPr>
          <p:cNvSpPr>
            <a:spLocks noGrp="1"/>
          </p:cNvSpPr>
          <p:nvPr>
            <p:ph type="title"/>
          </p:nvPr>
        </p:nvSpPr>
        <p:spPr/>
        <p:txBody>
          <a:bodyPr>
            <a:normAutofit/>
          </a:bodyPr>
          <a:lstStyle>
            <a:lvl1pPr>
              <a:defRPr sz="4000">
                <a:solidFill>
                  <a:schemeClr val="bg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0CAEECA-2D59-F240-B624-7230BF1C12D3}"/>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D5EA532C-C787-C346-81E8-937664EA5632}"/>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4977F2F4-5254-9041-9BAA-3FDE4619707C}"/>
              </a:ext>
            </a:extLst>
          </p:cNvPr>
          <p:cNvSpPr>
            <a:spLocks noGrp="1"/>
          </p:cNvSpPr>
          <p:nvPr>
            <p:ph type="dt" sz="half" idx="10"/>
          </p:nvPr>
        </p:nvSpPr>
        <p:spPr/>
        <p:txBody>
          <a:bodyPr/>
          <a:lstStyle>
            <a:lvl1pPr>
              <a:defRPr>
                <a:solidFill>
                  <a:schemeClr val="bg1"/>
                </a:solidFill>
              </a:defRPr>
            </a:lvl1pPr>
          </a:lstStyle>
          <a:p>
            <a:fld id="{41399FA5-0143-FA4C-BC1F-9F48B555B618}" type="datetimeFigureOut">
              <a:rPr lang="nb-NO" smtClean="0"/>
              <a:pPr/>
              <a:t>15.04.2024</a:t>
            </a:fld>
            <a:endParaRPr lang="nb-NO"/>
          </a:p>
        </p:txBody>
      </p:sp>
      <p:sp>
        <p:nvSpPr>
          <p:cNvPr id="7" name="Slide Number Placeholder 6">
            <a:extLst>
              <a:ext uri="{FF2B5EF4-FFF2-40B4-BE49-F238E27FC236}">
                <a16:creationId xmlns:a16="http://schemas.microsoft.com/office/drawing/2014/main" id="{7E905097-E372-F44B-9B09-7327D70E1D9B}"/>
              </a:ext>
            </a:extLst>
          </p:cNvPr>
          <p:cNvSpPr>
            <a:spLocks noGrp="1"/>
          </p:cNvSpPr>
          <p:nvPr>
            <p:ph type="sldNum" sz="quarter" idx="12"/>
          </p:nvPr>
        </p:nvSpPr>
        <p:spPr/>
        <p:txBody>
          <a:bodyPr/>
          <a:lstStyle>
            <a:lvl1pPr>
              <a:defRPr>
                <a:solidFill>
                  <a:schemeClr val="bg1"/>
                </a:solidFill>
              </a:defRPr>
            </a:lvl1pPr>
          </a:lstStyle>
          <a:p>
            <a:fld id="{8BD5FD9B-A980-104A-B262-E41B62EA7D60}" type="slidenum">
              <a:rPr lang="nb-NO" smtClean="0"/>
              <a:pPr/>
              <a:t>‹#›</a:t>
            </a:fld>
            <a:endParaRPr lang="nb-NO"/>
          </a:p>
        </p:txBody>
      </p:sp>
    </p:spTree>
    <p:extLst>
      <p:ext uri="{BB962C8B-B14F-4D97-AF65-F5344CB8AC3E}">
        <p14:creationId xmlns:p14="http://schemas.microsoft.com/office/powerpoint/2010/main" val="1193797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o innholdsdeler2">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0B38A8EF-0285-FD38-3F25-93BE76895D3C}"/>
              </a:ext>
            </a:extLst>
          </p:cNvPr>
          <p:cNvSpPr>
            <a:spLocks noChangeArrowheads="1"/>
          </p:cNvSpPr>
          <p:nvPr userDrawn="1"/>
        </p:nvSpPr>
        <p:spPr bwMode="auto">
          <a:xfrm>
            <a:off x="157163" y="157163"/>
            <a:ext cx="11858624" cy="6557962"/>
          </a:xfrm>
          <a:prstGeom prst="rect">
            <a:avLst/>
          </a:prstGeom>
          <a:solidFill>
            <a:srgbClr val="C59D5B"/>
          </a:solidFill>
          <a:ln w="9525">
            <a:noFill/>
            <a:miter lim="800000"/>
            <a:headEnd/>
            <a:tailEnd/>
          </a:ln>
          <a:effectLst/>
        </p:spPr>
        <p:txBody>
          <a:bodyPr anchor="ctr"/>
          <a:lstStyle/>
          <a:p>
            <a:pPr algn="ctr">
              <a:defRPr/>
            </a:pPr>
            <a:endParaRPr lang="en-US" dirty="0">
              <a:solidFill>
                <a:srgbClr val="FFFFFF"/>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669CC2FE-481C-A147-ABA2-49CCB3A7053A}"/>
              </a:ext>
            </a:extLst>
          </p:cNvPr>
          <p:cNvSpPr>
            <a:spLocks noGrp="1"/>
          </p:cNvSpPr>
          <p:nvPr>
            <p:ph type="title"/>
          </p:nvPr>
        </p:nvSpPr>
        <p:spPr/>
        <p:txBody>
          <a:bodyPr>
            <a:normAutofit/>
          </a:bodyPr>
          <a:lstStyle>
            <a:lvl1pPr>
              <a:defRPr sz="4000"/>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0CAEECA-2D59-F240-B624-7230BF1C12D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D5EA532C-C787-C346-81E8-937664EA563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4977F2F4-5254-9041-9BAA-3FDE4619707C}"/>
              </a:ext>
            </a:extLst>
          </p:cNvPr>
          <p:cNvSpPr>
            <a:spLocks noGrp="1"/>
          </p:cNvSpPr>
          <p:nvPr>
            <p:ph type="dt" sz="half" idx="10"/>
          </p:nvPr>
        </p:nvSpPr>
        <p:spPr/>
        <p:txBody>
          <a:bodyPr/>
          <a:lstStyle/>
          <a:p>
            <a:fld id="{41399FA5-0143-FA4C-BC1F-9F48B555B618}" type="datetimeFigureOut">
              <a:rPr lang="nb-NO" smtClean="0"/>
              <a:t>15.04.2024</a:t>
            </a:fld>
            <a:endParaRPr lang="nb-NO"/>
          </a:p>
        </p:txBody>
      </p:sp>
      <p:sp>
        <p:nvSpPr>
          <p:cNvPr id="7" name="Slide Number Placeholder 6">
            <a:extLst>
              <a:ext uri="{FF2B5EF4-FFF2-40B4-BE49-F238E27FC236}">
                <a16:creationId xmlns:a16="http://schemas.microsoft.com/office/drawing/2014/main" id="{7E905097-E372-F44B-9B09-7327D70E1D9B}"/>
              </a:ext>
            </a:extLst>
          </p:cNvPr>
          <p:cNvSpPr>
            <a:spLocks noGrp="1"/>
          </p:cNvSpPr>
          <p:nvPr>
            <p:ph type="sldNum" sz="quarter" idx="12"/>
          </p:nvPr>
        </p:nvSpPr>
        <p:spPr/>
        <p:txBody>
          <a:bodyPr/>
          <a:lstStyle/>
          <a:p>
            <a:fld id="{8BD5FD9B-A980-104A-B262-E41B62EA7D60}" type="slidenum">
              <a:rPr lang="nb-NO" smtClean="0"/>
              <a:t>‹#›</a:t>
            </a:fld>
            <a:endParaRPr lang="nb-NO"/>
          </a:p>
        </p:txBody>
      </p:sp>
    </p:spTree>
    <p:extLst>
      <p:ext uri="{BB962C8B-B14F-4D97-AF65-F5344CB8AC3E}">
        <p14:creationId xmlns:p14="http://schemas.microsoft.com/office/powerpoint/2010/main" val="2357754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3">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0B38A8EF-0285-FD38-3F25-93BE76895D3C}"/>
              </a:ext>
            </a:extLst>
          </p:cNvPr>
          <p:cNvSpPr>
            <a:spLocks noChangeArrowheads="1"/>
          </p:cNvSpPr>
          <p:nvPr userDrawn="1"/>
        </p:nvSpPr>
        <p:spPr bwMode="auto">
          <a:xfrm>
            <a:off x="157163" y="157163"/>
            <a:ext cx="11858624" cy="6557962"/>
          </a:xfrm>
          <a:prstGeom prst="rect">
            <a:avLst/>
          </a:prstGeom>
          <a:solidFill>
            <a:srgbClr val="BF6E58"/>
          </a:solidFill>
          <a:ln w="9525">
            <a:noFill/>
            <a:miter lim="800000"/>
            <a:headEnd/>
            <a:tailEnd/>
          </a:ln>
          <a:effectLst/>
        </p:spPr>
        <p:txBody>
          <a:bodyPr anchor="ctr"/>
          <a:lstStyle/>
          <a:p>
            <a:pPr algn="ctr">
              <a:defRPr/>
            </a:pPr>
            <a:endParaRPr lang="en-US" dirty="0">
              <a:solidFill>
                <a:srgbClr val="FFFFFF"/>
              </a:solidFill>
              <a:latin typeface="Franklin Gothic Medium" charset="0"/>
              <a:ea typeface="ＭＳ Ｐゴシック" charset="0"/>
              <a:cs typeface="Arial" charset="0"/>
            </a:endParaRPr>
          </a:p>
        </p:txBody>
      </p:sp>
      <p:sp>
        <p:nvSpPr>
          <p:cNvPr id="2" name="Title 1">
            <a:extLst>
              <a:ext uri="{FF2B5EF4-FFF2-40B4-BE49-F238E27FC236}">
                <a16:creationId xmlns:a16="http://schemas.microsoft.com/office/drawing/2014/main" id="{669CC2FE-481C-A147-ABA2-49CCB3A7053A}"/>
              </a:ext>
            </a:extLst>
          </p:cNvPr>
          <p:cNvSpPr>
            <a:spLocks noGrp="1"/>
          </p:cNvSpPr>
          <p:nvPr>
            <p:ph type="title"/>
          </p:nvPr>
        </p:nvSpPr>
        <p:spPr/>
        <p:txBody>
          <a:bodyPr>
            <a:normAutofit/>
          </a:bodyPr>
          <a:lstStyle>
            <a:lvl1pPr>
              <a:defRPr sz="4000"/>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0CAEECA-2D59-F240-B624-7230BF1C12D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D5EA532C-C787-C346-81E8-937664EA563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4977F2F4-5254-9041-9BAA-3FDE4619707C}"/>
              </a:ext>
            </a:extLst>
          </p:cNvPr>
          <p:cNvSpPr>
            <a:spLocks noGrp="1"/>
          </p:cNvSpPr>
          <p:nvPr>
            <p:ph type="dt" sz="half" idx="10"/>
          </p:nvPr>
        </p:nvSpPr>
        <p:spPr/>
        <p:txBody>
          <a:bodyPr/>
          <a:lstStyle/>
          <a:p>
            <a:fld id="{41399FA5-0143-FA4C-BC1F-9F48B555B618}" type="datetimeFigureOut">
              <a:rPr lang="nb-NO" smtClean="0"/>
              <a:t>15.04.2024</a:t>
            </a:fld>
            <a:endParaRPr lang="nb-NO"/>
          </a:p>
        </p:txBody>
      </p:sp>
      <p:sp>
        <p:nvSpPr>
          <p:cNvPr id="7" name="Slide Number Placeholder 6">
            <a:extLst>
              <a:ext uri="{FF2B5EF4-FFF2-40B4-BE49-F238E27FC236}">
                <a16:creationId xmlns:a16="http://schemas.microsoft.com/office/drawing/2014/main" id="{7E905097-E372-F44B-9B09-7327D70E1D9B}"/>
              </a:ext>
            </a:extLst>
          </p:cNvPr>
          <p:cNvSpPr>
            <a:spLocks noGrp="1"/>
          </p:cNvSpPr>
          <p:nvPr>
            <p:ph type="sldNum" sz="quarter" idx="12"/>
          </p:nvPr>
        </p:nvSpPr>
        <p:spPr/>
        <p:txBody>
          <a:bodyPr/>
          <a:lstStyle/>
          <a:p>
            <a:fld id="{8BD5FD9B-A980-104A-B262-E41B62EA7D60}" type="slidenum">
              <a:rPr lang="nb-NO" smtClean="0"/>
              <a:t>‹#›</a:t>
            </a:fld>
            <a:endParaRPr lang="nb-NO"/>
          </a:p>
        </p:txBody>
      </p:sp>
    </p:spTree>
    <p:extLst>
      <p:ext uri="{BB962C8B-B14F-4D97-AF65-F5344CB8AC3E}">
        <p14:creationId xmlns:p14="http://schemas.microsoft.com/office/powerpoint/2010/main" val="1397128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3967-F650-D44B-A8DF-B904154855CD}"/>
              </a:ext>
            </a:extLst>
          </p:cNvPr>
          <p:cNvSpPr>
            <a:spLocks noGrp="1"/>
          </p:cNvSpPr>
          <p:nvPr>
            <p:ph type="title"/>
          </p:nvPr>
        </p:nvSpPr>
        <p:spPr/>
        <p:txBody>
          <a:bodyPr>
            <a:normAutofit/>
          </a:bodyPr>
          <a:lstStyle>
            <a:lvl1pPr>
              <a:defRPr sz="4000"/>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89815232-8EDF-5D47-9EA6-128C488A166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a:extLst>
              <a:ext uri="{FF2B5EF4-FFF2-40B4-BE49-F238E27FC236}">
                <a16:creationId xmlns:a16="http://schemas.microsoft.com/office/drawing/2014/main" id="{FC4CFD61-A21B-914B-B645-4EDB27E709EB}"/>
              </a:ext>
            </a:extLst>
          </p:cNvPr>
          <p:cNvSpPr>
            <a:spLocks noGrp="1"/>
          </p:cNvSpPr>
          <p:nvPr>
            <p:ph type="dt" sz="half" idx="10"/>
          </p:nvPr>
        </p:nvSpPr>
        <p:spPr/>
        <p:txBody>
          <a:bodyPr/>
          <a:lstStyle/>
          <a:p>
            <a:fld id="{41399FA5-0143-FA4C-BC1F-9F48B555B618}" type="datetimeFigureOut">
              <a:rPr lang="nb-NO" smtClean="0"/>
              <a:t>15.04.2024</a:t>
            </a:fld>
            <a:endParaRPr lang="nb-NO"/>
          </a:p>
        </p:txBody>
      </p:sp>
      <p:sp>
        <p:nvSpPr>
          <p:cNvPr id="6" name="Slide Number Placeholder 5">
            <a:extLst>
              <a:ext uri="{FF2B5EF4-FFF2-40B4-BE49-F238E27FC236}">
                <a16:creationId xmlns:a16="http://schemas.microsoft.com/office/drawing/2014/main" id="{3CD9C120-0CB0-DD46-908A-F26139B45534}"/>
              </a:ext>
            </a:extLst>
          </p:cNvPr>
          <p:cNvSpPr>
            <a:spLocks noGrp="1"/>
          </p:cNvSpPr>
          <p:nvPr>
            <p:ph type="sldNum" sz="quarter" idx="12"/>
          </p:nvPr>
        </p:nvSpPr>
        <p:spPr/>
        <p:txBody>
          <a:bodyPr/>
          <a:lstStyle/>
          <a:p>
            <a:fld id="{8BD5FD9B-A980-104A-B262-E41B62EA7D60}" type="slidenum">
              <a:rPr lang="nb-NO" smtClean="0"/>
              <a:t>‹#›</a:t>
            </a:fld>
            <a:endParaRPr lang="nb-NO"/>
          </a:p>
        </p:txBody>
      </p:sp>
    </p:spTree>
    <p:extLst>
      <p:ext uri="{BB962C8B-B14F-4D97-AF65-F5344CB8AC3E}">
        <p14:creationId xmlns:p14="http://schemas.microsoft.com/office/powerpoint/2010/main" val="367647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8F93520-FA50-F64E-B68F-67636A8134CE}"/>
              </a:ext>
            </a:extLst>
          </p:cNvPr>
          <p:cNvSpPr>
            <a:spLocks noGrp="1"/>
          </p:cNvSpPr>
          <p:nvPr>
            <p:ph type="pic" idx="1"/>
          </p:nvPr>
        </p:nvSpPr>
        <p:spPr>
          <a:xfrm>
            <a:off x="4639056" y="0"/>
            <a:ext cx="755294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EA9CD169-1BFC-014B-9C88-4A0F4EA89D10}"/>
              </a:ext>
            </a:extLst>
          </p:cNvPr>
          <p:cNvSpPr>
            <a:spLocks noGrp="1"/>
          </p:cNvSpPr>
          <p:nvPr>
            <p:ph type="title"/>
          </p:nvPr>
        </p:nvSpPr>
        <p:spPr>
          <a:xfrm>
            <a:off x="839789" y="812031"/>
            <a:ext cx="3460608" cy="1493838"/>
          </a:xfrm>
        </p:spPr>
        <p:txBody>
          <a:bodyPr anchor="b">
            <a:noAutofit/>
          </a:bodyPr>
          <a:lstStyle>
            <a:lvl1pPr>
              <a:defRPr sz="4000"/>
            </a:lvl1pPr>
          </a:lstStyle>
          <a:p>
            <a:r>
              <a:rPr lang="nb-NO"/>
              <a:t>Klikk for å redigere tittelstil</a:t>
            </a:r>
            <a:endParaRPr lang="nb-NO" dirty="0"/>
          </a:p>
        </p:txBody>
      </p:sp>
      <p:sp>
        <p:nvSpPr>
          <p:cNvPr id="4" name="Text Placeholder 3">
            <a:extLst>
              <a:ext uri="{FF2B5EF4-FFF2-40B4-BE49-F238E27FC236}">
                <a16:creationId xmlns:a16="http://schemas.microsoft.com/office/drawing/2014/main" id="{47707130-E561-4743-8AC2-196049AC5F45}"/>
              </a:ext>
            </a:extLst>
          </p:cNvPr>
          <p:cNvSpPr>
            <a:spLocks noGrp="1"/>
          </p:cNvSpPr>
          <p:nvPr>
            <p:ph type="body" sz="half" idx="2"/>
          </p:nvPr>
        </p:nvSpPr>
        <p:spPr>
          <a:xfrm>
            <a:off x="839789" y="2412231"/>
            <a:ext cx="3460608"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a:extLst>
              <a:ext uri="{FF2B5EF4-FFF2-40B4-BE49-F238E27FC236}">
                <a16:creationId xmlns:a16="http://schemas.microsoft.com/office/drawing/2014/main" id="{B9FE6BB0-77C2-BC43-AA1F-73A01A5BF9A8}"/>
              </a:ext>
            </a:extLst>
          </p:cNvPr>
          <p:cNvSpPr>
            <a:spLocks noGrp="1"/>
          </p:cNvSpPr>
          <p:nvPr>
            <p:ph type="dt" sz="half" idx="10"/>
          </p:nvPr>
        </p:nvSpPr>
        <p:spPr/>
        <p:txBody>
          <a:bodyPr/>
          <a:lstStyle/>
          <a:p>
            <a:fld id="{41399FA5-0143-FA4C-BC1F-9F48B555B618}" type="datetimeFigureOut">
              <a:rPr lang="nb-NO" smtClean="0"/>
              <a:t>15.04.2024</a:t>
            </a:fld>
            <a:endParaRPr lang="nb-NO"/>
          </a:p>
        </p:txBody>
      </p:sp>
      <p:sp>
        <p:nvSpPr>
          <p:cNvPr id="7" name="Slide Number Placeholder 6">
            <a:extLst>
              <a:ext uri="{FF2B5EF4-FFF2-40B4-BE49-F238E27FC236}">
                <a16:creationId xmlns:a16="http://schemas.microsoft.com/office/drawing/2014/main" id="{3C8AD22A-376F-B046-BC37-5BD9D1E59713}"/>
              </a:ext>
            </a:extLst>
          </p:cNvPr>
          <p:cNvSpPr>
            <a:spLocks noGrp="1"/>
          </p:cNvSpPr>
          <p:nvPr>
            <p:ph type="sldNum" sz="quarter" idx="12"/>
          </p:nvPr>
        </p:nvSpPr>
        <p:spPr/>
        <p:txBody>
          <a:bodyPr/>
          <a:lstStyle/>
          <a:p>
            <a:fld id="{8BD5FD9B-A980-104A-B262-E41B62EA7D60}" type="slidenum">
              <a:rPr lang="nb-NO" smtClean="0"/>
              <a:t>‹#›</a:t>
            </a:fld>
            <a:endParaRPr lang="nb-NO"/>
          </a:p>
        </p:txBody>
      </p:sp>
    </p:spTree>
    <p:extLst>
      <p:ext uri="{BB962C8B-B14F-4D97-AF65-F5344CB8AC3E}">
        <p14:creationId xmlns:p14="http://schemas.microsoft.com/office/powerpoint/2010/main" val="3810989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8744-E445-BC44-8B20-2025A1D81B53}"/>
              </a:ext>
            </a:extLst>
          </p:cNvPr>
          <p:cNvSpPr>
            <a:spLocks noGrp="1"/>
          </p:cNvSpPr>
          <p:nvPr>
            <p:ph type="title"/>
          </p:nvPr>
        </p:nvSpPr>
        <p:spPr>
          <a:xfrm>
            <a:off x="839788" y="365125"/>
            <a:ext cx="9479869" cy="1325563"/>
          </a:xfrm>
        </p:spPr>
        <p:txBody>
          <a:bodyPr>
            <a:normAutofit/>
          </a:bodyPr>
          <a:lstStyle>
            <a:lvl1pPr>
              <a:defRPr sz="4000"/>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32FFC6F8-1159-4148-83C1-39DC8ED38D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6861D38-9C3B-6346-A519-F6CF8EAD1DD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Text Placeholder 4">
            <a:extLst>
              <a:ext uri="{FF2B5EF4-FFF2-40B4-BE49-F238E27FC236}">
                <a16:creationId xmlns:a16="http://schemas.microsoft.com/office/drawing/2014/main" id="{E993A12A-979F-6A44-97DA-3259F5653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EA173A6A-7175-A34D-850C-6942BC8A8D4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a:extLst>
              <a:ext uri="{FF2B5EF4-FFF2-40B4-BE49-F238E27FC236}">
                <a16:creationId xmlns:a16="http://schemas.microsoft.com/office/drawing/2014/main" id="{BDE95267-436A-E64E-B604-A80627784AD3}"/>
              </a:ext>
            </a:extLst>
          </p:cNvPr>
          <p:cNvSpPr>
            <a:spLocks noGrp="1"/>
          </p:cNvSpPr>
          <p:nvPr>
            <p:ph type="dt" sz="half" idx="10"/>
          </p:nvPr>
        </p:nvSpPr>
        <p:spPr/>
        <p:txBody>
          <a:bodyPr/>
          <a:lstStyle/>
          <a:p>
            <a:fld id="{41399FA5-0143-FA4C-BC1F-9F48B555B618}" type="datetimeFigureOut">
              <a:rPr lang="nb-NO" smtClean="0"/>
              <a:t>15.04.2024</a:t>
            </a:fld>
            <a:endParaRPr lang="nb-NO"/>
          </a:p>
        </p:txBody>
      </p:sp>
      <p:sp>
        <p:nvSpPr>
          <p:cNvPr id="9" name="Slide Number Placeholder 8">
            <a:extLst>
              <a:ext uri="{FF2B5EF4-FFF2-40B4-BE49-F238E27FC236}">
                <a16:creationId xmlns:a16="http://schemas.microsoft.com/office/drawing/2014/main" id="{B9676936-97B2-434B-BEBA-B626CF1BD889}"/>
              </a:ext>
            </a:extLst>
          </p:cNvPr>
          <p:cNvSpPr>
            <a:spLocks noGrp="1"/>
          </p:cNvSpPr>
          <p:nvPr>
            <p:ph type="sldNum" sz="quarter" idx="12"/>
          </p:nvPr>
        </p:nvSpPr>
        <p:spPr/>
        <p:txBody>
          <a:bodyPr/>
          <a:lstStyle/>
          <a:p>
            <a:fld id="{8BD5FD9B-A980-104A-B262-E41B62EA7D60}" type="slidenum">
              <a:rPr lang="nb-NO" smtClean="0"/>
              <a:t>‹#›</a:t>
            </a:fld>
            <a:endParaRPr lang="nb-NO"/>
          </a:p>
        </p:txBody>
      </p:sp>
    </p:spTree>
    <p:extLst>
      <p:ext uri="{BB962C8B-B14F-4D97-AF65-F5344CB8AC3E}">
        <p14:creationId xmlns:p14="http://schemas.microsoft.com/office/powerpoint/2010/main" val="1366731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DBEC-2E88-B548-BBDF-885A5A11E77B}"/>
              </a:ext>
            </a:extLst>
          </p:cNvPr>
          <p:cNvSpPr>
            <a:spLocks noGrp="1"/>
          </p:cNvSpPr>
          <p:nvPr>
            <p:ph type="title"/>
          </p:nvPr>
        </p:nvSpPr>
        <p:spPr/>
        <p:txBody>
          <a:bodyPr/>
          <a:lstStyle/>
          <a:p>
            <a:r>
              <a:rPr lang="nb-NO"/>
              <a:t>Klikk for å redigere tittelstil</a:t>
            </a:r>
          </a:p>
        </p:txBody>
      </p:sp>
      <p:sp>
        <p:nvSpPr>
          <p:cNvPr id="3" name="Date Placeholder 2">
            <a:extLst>
              <a:ext uri="{FF2B5EF4-FFF2-40B4-BE49-F238E27FC236}">
                <a16:creationId xmlns:a16="http://schemas.microsoft.com/office/drawing/2014/main" id="{AA18DE73-E10A-AE4D-975E-CEDCE8272B6A}"/>
              </a:ext>
            </a:extLst>
          </p:cNvPr>
          <p:cNvSpPr>
            <a:spLocks noGrp="1"/>
          </p:cNvSpPr>
          <p:nvPr>
            <p:ph type="dt" sz="half" idx="10"/>
          </p:nvPr>
        </p:nvSpPr>
        <p:spPr/>
        <p:txBody>
          <a:bodyPr/>
          <a:lstStyle/>
          <a:p>
            <a:fld id="{41399FA5-0143-FA4C-BC1F-9F48B555B618}" type="datetimeFigureOut">
              <a:rPr lang="nb-NO" smtClean="0"/>
              <a:t>15.04.2024</a:t>
            </a:fld>
            <a:endParaRPr lang="nb-NO"/>
          </a:p>
        </p:txBody>
      </p:sp>
      <p:sp>
        <p:nvSpPr>
          <p:cNvPr id="5" name="Slide Number Placeholder 4">
            <a:extLst>
              <a:ext uri="{FF2B5EF4-FFF2-40B4-BE49-F238E27FC236}">
                <a16:creationId xmlns:a16="http://schemas.microsoft.com/office/drawing/2014/main" id="{A08BAF83-A3E3-8E4A-8227-6D2EE0A89A17}"/>
              </a:ext>
            </a:extLst>
          </p:cNvPr>
          <p:cNvSpPr>
            <a:spLocks noGrp="1"/>
          </p:cNvSpPr>
          <p:nvPr>
            <p:ph type="sldNum" sz="quarter" idx="12"/>
          </p:nvPr>
        </p:nvSpPr>
        <p:spPr/>
        <p:txBody>
          <a:bodyPr/>
          <a:lstStyle/>
          <a:p>
            <a:fld id="{8BD5FD9B-A980-104A-B262-E41B62EA7D60}" type="slidenum">
              <a:rPr lang="nb-NO" smtClean="0"/>
              <a:t>‹#›</a:t>
            </a:fld>
            <a:endParaRPr lang="nb-NO"/>
          </a:p>
        </p:txBody>
      </p:sp>
    </p:spTree>
    <p:extLst>
      <p:ext uri="{BB962C8B-B14F-4D97-AF65-F5344CB8AC3E}">
        <p14:creationId xmlns:p14="http://schemas.microsoft.com/office/powerpoint/2010/main" val="121945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Framside_smal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E326A6-0FB4-8F19-DA83-987BF92D9089}"/>
              </a:ext>
            </a:extLst>
          </p:cNvPr>
          <p:cNvSpPr/>
          <p:nvPr userDrawn="1"/>
        </p:nvSpPr>
        <p:spPr>
          <a:xfrm>
            <a:off x="0" y="0"/>
            <a:ext cx="12192000" cy="6858000"/>
          </a:xfrm>
          <a:prstGeom prst="rect">
            <a:avLst/>
          </a:prstGeom>
          <a:solidFill>
            <a:srgbClr val="00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icture 4">
            <a:extLst>
              <a:ext uri="{FF2B5EF4-FFF2-40B4-BE49-F238E27FC236}">
                <a16:creationId xmlns:a16="http://schemas.microsoft.com/office/drawing/2014/main" id="{5BD91185-8A47-CBED-5CD5-519623EDF41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1869" b="12055"/>
          <a:stretch/>
        </p:blipFill>
        <p:spPr>
          <a:xfrm>
            <a:off x="0" y="0"/>
            <a:ext cx="12191964" cy="6858000"/>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60960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4787412" cy="3182675"/>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4787412"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8" name="Straight Connector 7">
            <a:extLst>
              <a:ext uri="{FF2B5EF4-FFF2-40B4-BE49-F238E27FC236}">
                <a16:creationId xmlns:a16="http://schemas.microsoft.com/office/drawing/2014/main" id="{241BB3DA-986A-DF16-15D4-EE0891386088}"/>
              </a:ext>
            </a:extLst>
          </p:cNvPr>
          <p:cNvCxnSpPr>
            <a:cxnSpLocks/>
          </p:cNvCxnSpPr>
          <p:nvPr userDrawn="1"/>
        </p:nvCxnSpPr>
        <p:spPr>
          <a:xfrm>
            <a:off x="831850" y="5372986"/>
            <a:ext cx="4787412"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4146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6C9809-E611-A54E-BBF3-F478602A057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8116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mside_bred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E2951C-887F-E90B-89E4-F8996FBACDA9}"/>
              </a:ext>
            </a:extLst>
          </p:cNvPr>
          <p:cNvSpPr/>
          <p:nvPr userDrawn="1"/>
        </p:nvSpPr>
        <p:spPr>
          <a:xfrm>
            <a:off x="0" y="0"/>
            <a:ext cx="12192000" cy="6858000"/>
          </a:xfrm>
          <a:prstGeom prst="rect">
            <a:avLst/>
          </a:prstGeom>
          <a:solidFill>
            <a:srgbClr val="00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icture 4">
            <a:extLst>
              <a:ext uri="{FF2B5EF4-FFF2-40B4-BE49-F238E27FC236}">
                <a16:creationId xmlns:a16="http://schemas.microsoft.com/office/drawing/2014/main" id="{149D96F9-64B7-BB91-86CD-3D4D833DB41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1869" b="12055"/>
          <a:stretch/>
        </p:blipFill>
        <p:spPr>
          <a:xfrm>
            <a:off x="0" y="0"/>
            <a:ext cx="12191964" cy="6858000"/>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85344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6986624" cy="3182676"/>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6986624"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6" name="Straight Connector 5">
            <a:extLst>
              <a:ext uri="{FF2B5EF4-FFF2-40B4-BE49-F238E27FC236}">
                <a16:creationId xmlns:a16="http://schemas.microsoft.com/office/drawing/2014/main" id="{ECDEEA0F-539D-CCEB-B2D1-6F6CB75EE8B9}"/>
              </a:ext>
            </a:extLst>
          </p:cNvPr>
          <p:cNvCxnSpPr>
            <a:cxnSpLocks/>
          </p:cNvCxnSpPr>
          <p:nvPr userDrawn="1"/>
        </p:nvCxnSpPr>
        <p:spPr>
          <a:xfrm>
            <a:off x="831850" y="5372986"/>
            <a:ext cx="698662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700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amside_smal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1F2A6F-97AB-A751-0081-A6F2D20C6A99}"/>
              </a:ext>
            </a:extLst>
          </p:cNvPr>
          <p:cNvSpPr/>
          <p:nvPr userDrawn="1"/>
        </p:nvSpPr>
        <p:spPr>
          <a:xfrm>
            <a:off x="0" y="0"/>
            <a:ext cx="12192000" cy="6858000"/>
          </a:xfrm>
          <a:prstGeom prst="rect">
            <a:avLst/>
          </a:prstGeom>
          <a:solidFill>
            <a:srgbClr val="9A5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icture 4">
            <a:extLst>
              <a:ext uri="{FF2B5EF4-FFF2-40B4-BE49-F238E27FC236}">
                <a16:creationId xmlns:a16="http://schemas.microsoft.com/office/drawing/2014/main" id="{33096819-B38D-48DE-33F1-9F1F7BDF1C31}"/>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b="801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60960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4787412" cy="3182676"/>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4787412"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6" name="Straight Connector 5">
            <a:extLst>
              <a:ext uri="{FF2B5EF4-FFF2-40B4-BE49-F238E27FC236}">
                <a16:creationId xmlns:a16="http://schemas.microsoft.com/office/drawing/2014/main" id="{ECDEEA0F-539D-CCEB-B2D1-6F6CB75EE8B9}"/>
              </a:ext>
            </a:extLst>
          </p:cNvPr>
          <p:cNvCxnSpPr>
            <a:cxnSpLocks/>
          </p:cNvCxnSpPr>
          <p:nvPr userDrawn="1"/>
        </p:nvCxnSpPr>
        <p:spPr>
          <a:xfrm>
            <a:off x="831850" y="5372986"/>
            <a:ext cx="4787412"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955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amside_bred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0202A-7645-3B0A-E0A4-82C112DEEDAC}"/>
              </a:ext>
            </a:extLst>
          </p:cNvPr>
          <p:cNvSpPr/>
          <p:nvPr userDrawn="1"/>
        </p:nvSpPr>
        <p:spPr>
          <a:xfrm>
            <a:off x="0" y="0"/>
            <a:ext cx="12192000" cy="6858000"/>
          </a:xfrm>
          <a:prstGeom prst="rect">
            <a:avLst/>
          </a:prstGeom>
          <a:solidFill>
            <a:srgbClr val="9A5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9" name="Picture 8">
            <a:extLst>
              <a:ext uri="{FF2B5EF4-FFF2-40B4-BE49-F238E27FC236}">
                <a16:creationId xmlns:a16="http://schemas.microsoft.com/office/drawing/2014/main" id="{6DE31788-2506-E3F6-37DF-3D19D0A2A7F0}"/>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b="801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85344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6986624" cy="3182676"/>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6986624"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6" name="Straight Connector 5">
            <a:extLst>
              <a:ext uri="{FF2B5EF4-FFF2-40B4-BE49-F238E27FC236}">
                <a16:creationId xmlns:a16="http://schemas.microsoft.com/office/drawing/2014/main" id="{ECDEEA0F-539D-CCEB-B2D1-6F6CB75EE8B9}"/>
              </a:ext>
            </a:extLst>
          </p:cNvPr>
          <p:cNvCxnSpPr>
            <a:cxnSpLocks/>
          </p:cNvCxnSpPr>
          <p:nvPr userDrawn="1"/>
        </p:nvCxnSpPr>
        <p:spPr>
          <a:xfrm>
            <a:off x="831850" y="5372986"/>
            <a:ext cx="698662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662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amside_smal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DE2DF5-2A69-D3AF-DBE7-1CD14C664BAB}"/>
              </a:ext>
            </a:extLst>
          </p:cNvPr>
          <p:cNvSpPr/>
          <p:nvPr userDrawn="1"/>
        </p:nvSpPr>
        <p:spPr>
          <a:xfrm>
            <a:off x="0" y="0"/>
            <a:ext cx="12192000" cy="6858000"/>
          </a:xfrm>
          <a:prstGeom prst="rect">
            <a:avLst/>
          </a:prstGeom>
          <a:solidFill>
            <a:srgbClr val="BF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9" name="Picture 8">
            <a:extLst>
              <a:ext uri="{FF2B5EF4-FFF2-40B4-BE49-F238E27FC236}">
                <a16:creationId xmlns:a16="http://schemas.microsoft.com/office/drawing/2014/main" id="{0293D71C-02B9-026B-3F3A-A5EFE4476D7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l="1183" t="9234" r="3564" b="16706"/>
          <a:stretch/>
        </p:blipFill>
        <p:spPr>
          <a:xfrm>
            <a:off x="-1" y="0"/>
            <a:ext cx="12192001" cy="6858001"/>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60960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4787412" cy="3182676"/>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4787412"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6" name="Straight Connector 5">
            <a:extLst>
              <a:ext uri="{FF2B5EF4-FFF2-40B4-BE49-F238E27FC236}">
                <a16:creationId xmlns:a16="http://schemas.microsoft.com/office/drawing/2014/main" id="{ECDEEA0F-539D-CCEB-B2D1-6F6CB75EE8B9}"/>
              </a:ext>
            </a:extLst>
          </p:cNvPr>
          <p:cNvCxnSpPr>
            <a:cxnSpLocks/>
          </p:cNvCxnSpPr>
          <p:nvPr userDrawn="1"/>
        </p:nvCxnSpPr>
        <p:spPr>
          <a:xfrm>
            <a:off x="831850" y="5372986"/>
            <a:ext cx="4787412"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391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amside_bred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967EF-5ED1-8124-D367-1CA539C00218}"/>
              </a:ext>
            </a:extLst>
          </p:cNvPr>
          <p:cNvSpPr/>
          <p:nvPr userDrawn="1"/>
        </p:nvSpPr>
        <p:spPr>
          <a:xfrm>
            <a:off x="0" y="0"/>
            <a:ext cx="12192000" cy="6858000"/>
          </a:xfrm>
          <a:prstGeom prst="rect">
            <a:avLst/>
          </a:prstGeom>
          <a:solidFill>
            <a:srgbClr val="BF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icture 4">
            <a:extLst>
              <a:ext uri="{FF2B5EF4-FFF2-40B4-BE49-F238E27FC236}">
                <a16:creationId xmlns:a16="http://schemas.microsoft.com/office/drawing/2014/main" id="{9F57B60E-1177-7C62-F93D-3F0811DEEAA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l="1183" t="9234" r="3564" b="16706"/>
          <a:stretch/>
        </p:blipFill>
        <p:spPr>
          <a:xfrm>
            <a:off x="-1" y="0"/>
            <a:ext cx="12192001" cy="6858001"/>
          </a:xfrm>
          <a:prstGeom prst="rect">
            <a:avLst/>
          </a:prstGeom>
        </p:spPr>
      </p:pic>
      <p:sp>
        <p:nvSpPr>
          <p:cNvPr id="10" name="Rectangle 9">
            <a:extLst>
              <a:ext uri="{FF2B5EF4-FFF2-40B4-BE49-F238E27FC236}">
                <a16:creationId xmlns:a16="http://schemas.microsoft.com/office/drawing/2014/main" id="{84FAF994-2C7A-7340-9F65-3879EB35BDDA}"/>
              </a:ext>
            </a:extLst>
          </p:cNvPr>
          <p:cNvSpPr/>
          <p:nvPr userDrawn="1"/>
        </p:nvSpPr>
        <p:spPr>
          <a:xfrm>
            <a:off x="0" y="698204"/>
            <a:ext cx="8534400" cy="575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C2BAA5C-0DCE-254A-8C0F-081BC10B1197}"/>
              </a:ext>
            </a:extLst>
          </p:cNvPr>
          <p:cNvSpPr>
            <a:spLocks noGrp="1"/>
          </p:cNvSpPr>
          <p:nvPr>
            <p:ph type="title"/>
          </p:nvPr>
        </p:nvSpPr>
        <p:spPr>
          <a:xfrm>
            <a:off x="831850" y="2006008"/>
            <a:ext cx="6986624" cy="3182676"/>
          </a:xfrm>
        </p:spPr>
        <p:txBody>
          <a:bodyPr anchor="b">
            <a:normAutofit/>
          </a:bodyPr>
          <a:lstStyle>
            <a:lvl1pPr algn="l">
              <a:defRPr sz="5400">
                <a:solidFill>
                  <a:schemeClr val="tx1"/>
                </a:solidFill>
              </a:defRPr>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2AE22B20-A297-9D40-AB29-EE6C5779AE35}"/>
              </a:ext>
            </a:extLst>
          </p:cNvPr>
          <p:cNvSpPr>
            <a:spLocks noGrp="1"/>
          </p:cNvSpPr>
          <p:nvPr>
            <p:ph type="body" idx="1"/>
          </p:nvPr>
        </p:nvSpPr>
        <p:spPr>
          <a:xfrm>
            <a:off x="831850" y="5543107"/>
            <a:ext cx="6986624" cy="748262"/>
          </a:xfrm>
        </p:spPr>
        <p:txBody>
          <a:bodyPr>
            <a:normAutofit/>
          </a:bodyPr>
          <a:lstStyle>
            <a:lvl1pPr marL="0" indent="0" algn="l">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C86EEF62-D7FF-7AE2-283E-6C6015005F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50" y="1136226"/>
            <a:ext cx="3376592" cy="364770"/>
          </a:xfrm>
          <a:prstGeom prst="rect">
            <a:avLst/>
          </a:prstGeom>
        </p:spPr>
      </p:pic>
      <p:cxnSp>
        <p:nvCxnSpPr>
          <p:cNvPr id="6" name="Straight Connector 5">
            <a:extLst>
              <a:ext uri="{FF2B5EF4-FFF2-40B4-BE49-F238E27FC236}">
                <a16:creationId xmlns:a16="http://schemas.microsoft.com/office/drawing/2014/main" id="{ECDEEA0F-539D-CCEB-B2D1-6F6CB75EE8B9}"/>
              </a:ext>
            </a:extLst>
          </p:cNvPr>
          <p:cNvCxnSpPr>
            <a:cxnSpLocks/>
          </p:cNvCxnSpPr>
          <p:nvPr userDrawn="1"/>
        </p:nvCxnSpPr>
        <p:spPr>
          <a:xfrm>
            <a:off x="831850" y="5372986"/>
            <a:ext cx="698662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629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te_side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25AFA-919D-70F0-E85A-FF3A7854F4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494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72E9D01-B797-D61D-10F2-0DE92C48B6AC}"/>
              </a:ext>
            </a:extLst>
          </p:cNvPr>
          <p:cNvSpPr/>
          <p:nvPr userDrawn="1"/>
        </p:nvSpPr>
        <p:spPr>
          <a:xfrm>
            <a:off x="0" y="0"/>
            <a:ext cx="12177356" cy="6858000"/>
          </a:xfrm>
          <a:prstGeom prst="rect">
            <a:avLst/>
          </a:prstGeom>
          <a:solidFill>
            <a:schemeClr val="tx1">
              <a:alpha val="500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le 1">
            <a:extLst>
              <a:ext uri="{FF2B5EF4-FFF2-40B4-BE49-F238E27FC236}">
                <a16:creationId xmlns:a16="http://schemas.microsoft.com/office/drawing/2014/main" id="{9FDC5F32-5816-2444-B130-8E21455EFD93}"/>
              </a:ext>
            </a:extLst>
          </p:cNvPr>
          <p:cNvSpPr>
            <a:spLocks noGrp="1"/>
          </p:cNvSpPr>
          <p:nvPr>
            <p:ph type="title"/>
          </p:nvPr>
        </p:nvSpPr>
        <p:spPr>
          <a:xfrm>
            <a:off x="831850" y="2600959"/>
            <a:ext cx="10515600" cy="1834890"/>
          </a:xfrm>
        </p:spPr>
        <p:txBody>
          <a:bodyPr anchor="b"/>
          <a:lstStyle>
            <a:lvl1pPr algn="ctr">
              <a:defRPr sz="6000">
                <a:solidFill>
                  <a:srgbClr val="F39933"/>
                </a:solidFill>
              </a:defRPr>
            </a:lvl1pPr>
          </a:lstStyle>
          <a:p>
            <a:r>
              <a:rPr lang="nb-NO"/>
              <a:t>Klikk for å redigere tittelstil</a:t>
            </a:r>
            <a:endParaRPr lang="nb-NO" dirty="0"/>
          </a:p>
        </p:txBody>
      </p:sp>
      <p:sp>
        <p:nvSpPr>
          <p:cNvPr id="15" name="Text Placeholder 2">
            <a:extLst>
              <a:ext uri="{FF2B5EF4-FFF2-40B4-BE49-F238E27FC236}">
                <a16:creationId xmlns:a16="http://schemas.microsoft.com/office/drawing/2014/main" id="{063C7568-C7B6-0945-ADE2-FC4A45864D21}"/>
              </a:ext>
            </a:extLst>
          </p:cNvPr>
          <p:cNvSpPr>
            <a:spLocks noGrp="1"/>
          </p:cNvSpPr>
          <p:nvPr>
            <p:ph type="body" idx="1"/>
          </p:nvPr>
        </p:nvSpPr>
        <p:spPr>
          <a:xfrm>
            <a:off x="831850" y="4807377"/>
            <a:ext cx="10515600" cy="696232"/>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6" name="Picture 5">
            <a:extLst>
              <a:ext uri="{FF2B5EF4-FFF2-40B4-BE49-F238E27FC236}">
                <a16:creationId xmlns:a16="http://schemas.microsoft.com/office/drawing/2014/main" id="{AE7D223F-3C69-AD4B-390C-D064B4EA90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0382" y="1516545"/>
            <a:ext cx="3376592" cy="364770"/>
          </a:xfrm>
          <a:prstGeom prst="rect">
            <a:avLst/>
          </a:prstGeom>
        </p:spPr>
      </p:pic>
      <p:cxnSp>
        <p:nvCxnSpPr>
          <p:cNvPr id="3" name="Straight Connector 2">
            <a:extLst>
              <a:ext uri="{FF2B5EF4-FFF2-40B4-BE49-F238E27FC236}">
                <a16:creationId xmlns:a16="http://schemas.microsoft.com/office/drawing/2014/main" id="{50A47EEC-FE21-F7D0-2C92-0CD97A81E778}"/>
              </a:ext>
            </a:extLst>
          </p:cNvPr>
          <p:cNvCxnSpPr>
            <a:cxnSpLocks/>
          </p:cNvCxnSpPr>
          <p:nvPr userDrawn="1"/>
        </p:nvCxnSpPr>
        <p:spPr>
          <a:xfrm>
            <a:off x="4400382" y="4699558"/>
            <a:ext cx="337659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75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3B7B1-0DC3-6A4C-86F5-3F88ECC6FD44}"/>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9E30E519-5BF6-EC4A-AAAA-ED6EA1250B56}"/>
              </a:ext>
            </a:extLst>
          </p:cNvPr>
          <p:cNvSpPr>
            <a:spLocks noGrp="1"/>
          </p:cNvSpPr>
          <p:nvPr>
            <p:ph type="body" idx="1"/>
          </p:nvPr>
        </p:nvSpPr>
        <p:spPr>
          <a:xfrm>
            <a:off x="838200" y="1825624"/>
            <a:ext cx="10515600" cy="453072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a:extLst>
              <a:ext uri="{FF2B5EF4-FFF2-40B4-BE49-F238E27FC236}">
                <a16:creationId xmlns:a16="http://schemas.microsoft.com/office/drawing/2014/main" id="{080288F6-54DB-2F41-B6DF-F3C87863BBD7}"/>
              </a:ext>
            </a:extLst>
          </p:cNvPr>
          <p:cNvSpPr>
            <a:spLocks noGrp="1"/>
          </p:cNvSpPr>
          <p:nvPr>
            <p:ph type="dt" sz="half" idx="2"/>
          </p:nvPr>
        </p:nvSpPr>
        <p:spPr>
          <a:xfrm>
            <a:off x="9499600" y="6356350"/>
            <a:ext cx="1209040" cy="365125"/>
          </a:xfrm>
          <a:prstGeom prst="rect">
            <a:avLst/>
          </a:prstGeom>
        </p:spPr>
        <p:txBody>
          <a:bodyPr vert="horz" lIns="91440" tIns="45720" rIns="91440" bIns="45720" rtlCol="0" anchor="ctr"/>
          <a:lstStyle>
            <a:lvl1pPr algn="r">
              <a:defRPr sz="900">
                <a:solidFill>
                  <a:srgbClr val="E7E6E4"/>
                </a:solidFill>
                <a:latin typeface="EB Garamond Medium" pitchFamily="2" charset="0"/>
                <a:ea typeface="EB Garamond Medium" pitchFamily="2" charset="0"/>
                <a:cs typeface="EB Garamond Medium" pitchFamily="2" charset="0"/>
              </a:defRPr>
            </a:lvl1pPr>
          </a:lstStyle>
          <a:p>
            <a:fld id="{41399FA5-0143-FA4C-BC1F-9F48B555B618}" type="datetimeFigureOut">
              <a:rPr lang="nb-NO" smtClean="0"/>
              <a:pPr/>
              <a:t>15.04.2024</a:t>
            </a:fld>
            <a:endParaRPr lang="nb-NO" dirty="0"/>
          </a:p>
        </p:txBody>
      </p:sp>
      <p:sp>
        <p:nvSpPr>
          <p:cNvPr id="6" name="Slide Number Placeholder 5">
            <a:extLst>
              <a:ext uri="{FF2B5EF4-FFF2-40B4-BE49-F238E27FC236}">
                <a16:creationId xmlns:a16="http://schemas.microsoft.com/office/drawing/2014/main" id="{EB41DB8B-3297-0C44-A6B6-B1C95BE13012}"/>
              </a:ext>
            </a:extLst>
          </p:cNvPr>
          <p:cNvSpPr>
            <a:spLocks noGrp="1"/>
          </p:cNvSpPr>
          <p:nvPr>
            <p:ph type="sldNum" sz="quarter" idx="4"/>
          </p:nvPr>
        </p:nvSpPr>
        <p:spPr>
          <a:xfrm>
            <a:off x="10708640" y="6356350"/>
            <a:ext cx="645160" cy="365125"/>
          </a:xfrm>
          <a:prstGeom prst="rect">
            <a:avLst/>
          </a:prstGeom>
        </p:spPr>
        <p:txBody>
          <a:bodyPr vert="horz" lIns="91440" tIns="45720" rIns="91440" bIns="45720" rtlCol="0" anchor="ctr"/>
          <a:lstStyle>
            <a:lvl1pPr algn="r">
              <a:defRPr sz="900">
                <a:solidFill>
                  <a:srgbClr val="E7E6E4"/>
                </a:solidFill>
                <a:latin typeface="EB Garamond Medium" pitchFamily="2" charset="0"/>
                <a:ea typeface="EB Garamond Medium" pitchFamily="2" charset="0"/>
                <a:cs typeface="EB Garamond Medium" pitchFamily="2" charset="0"/>
              </a:defRPr>
            </a:lvl1pPr>
          </a:lstStyle>
          <a:p>
            <a:fld id="{8BD5FD9B-A980-104A-B262-E41B62EA7D60}" type="slidenum">
              <a:rPr lang="nb-NO" smtClean="0"/>
              <a:pPr/>
              <a:t>‹#›</a:t>
            </a:fld>
            <a:endParaRPr lang="nb-NO" dirty="0"/>
          </a:p>
        </p:txBody>
      </p:sp>
    </p:spTree>
    <p:extLst>
      <p:ext uri="{BB962C8B-B14F-4D97-AF65-F5344CB8AC3E}">
        <p14:creationId xmlns:p14="http://schemas.microsoft.com/office/powerpoint/2010/main" val="3928315872"/>
      </p:ext>
    </p:extLst>
  </p:cSld>
  <p:clrMap bg1="lt1" tx1="dk1" bg2="lt2" tx2="dk2" accent1="accent1" accent2="accent2" accent3="accent3" accent4="accent4" accent5="accent5" accent6="accent6" hlink="hlink" folHlink="folHlink"/>
  <p:sldLayoutIdLst>
    <p:sldLayoutId id="2147483743" r:id="rId1"/>
    <p:sldLayoutId id="2147483754" r:id="rId2"/>
    <p:sldLayoutId id="2147483751" r:id="rId3"/>
    <p:sldLayoutId id="2147483755" r:id="rId4"/>
    <p:sldLayoutId id="2147483752" r:id="rId5"/>
    <p:sldLayoutId id="2147483756" r:id="rId6"/>
    <p:sldLayoutId id="2147483753" r:id="rId7"/>
    <p:sldLayoutId id="2147483757" r:id="rId8"/>
    <p:sldLayoutId id="2147483737" r:id="rId9"/>
    <p:sldLayoutId id="2147483763" r:id="rId10"/>
    <p:sldLayoutId id="2147483734" r:id="rId11"/>
    <p:sldLayoutId id="2147483671" r:id="rId12"/>
    <p:sldLayoutId id="2147483764" r:id="rId13"/>
    <p:sldLayoutId id="2147483765" r:id="rId14"/>
    <p:sldLayoutId id="2147483766" r:id="rId15"/>
    <p:sldLayoutId id="2147483676" r:id="rId16"/>
    <p:sldLayoutId id="2147483678" r:id="rId17"/>
    <p:sldLayoutId id="2147483749" r:id="rId18"/>
    <p:sldLayoutId id="2147483750" r:id="rId19"/>
    <p:sldLayoutId id="2147483674" r:id="rId20"/>
    <p:sldLayoutId id="2147483767" r:id="rId21"/>
    <p:sldLayoutId id="2147483768" r:id="rId22"/>
    <p:sldLayoutId id="2147483652" r:id="rId23"/>
    <p:sldLayoutId id="2147483769" r:id="rId24"/>
    <p:sldLayoutId id="2147483770" r:id="rId25"/>
    <p:sldLayoutId id="2147483650" r:id="rId26"/>
    <p:sldLayoutId id="2147483657" r:id="rId27"/>
    <p:sldLayoutId id="2147483653" r:id="rId28"/>
    <p:sldLayoutId id="2147483654" r:id="rId29"/>
    <p:sldLayoutId id="2147483675" r:id="rId30"/>
  </p:sldLayoutIdLst>
  <p:txStyles>
    <p:titleStyle>
      <a:lvl1pPr algn="l" defTabSz="914400" rtl="0" eaLnBrk="1" latinLnBrk="0" hangingPunct="1">
        <a:lnSpc>
          <a:spcPct val="90000"/>
        </a:lnSpc>
        <a:spcBef>
          <a:spcPct val="0"/>
        </a:spcBef>
        <a:buNone/>
        <a:defRPr sz="4000" b="1" i="0" kern="1200">
          <a:solidFill>
            <a:schemeClr val="tx1"/>
          </a:solidFill>
          <a:latin typeface="Oswald" panose="02000503000000000000" pitchFamily="2" charset="0"/>
          <a:ea typeface="Helvetica Neue Condensed Black" panose="02000503000000020004" pitchFamily="2" charset="0"/>
          <a:cs typeface="Helvetica Neue Condensed Black" panose="02000503000000020004" pitchFamily="2" charset="0"/>
        </a:defRPr>
      </a:lvl1pPr>
    </p:titleStyle>
    <p:bodyStyle>
      <a:lvl1pPr marL="228600" indent="-228600" algn="l" defTabSz="914400" rtl="0" eaLnBrk="1" latinLnBrk="0" hangingPunct="1">
        <a:lnSpc>
          <a:spcPct val="90000"/>
        </a:lnSpc>
        <a:spcBef>
          <a:spcPts val="1000"/>
        </a:spcBef>
        <a:buClr>
          <a:srgbClr val="CF8000"/>
        </a:buClr>
        <a:buFont typeface="Arial" panose="020B0604020202020204" pitchFamily="34" charset="0"/>
        <a:buChar char="•"/>
        <a:defRPr sz="2000" b="0" i="0" kern="1200">
          <a:solidFill>
            <a:schemeClr val="tx1"/>
          </a:solidFill>
          <a:latin typeface="EB Garamond Medium" pitchFamily="2" charset="0"/>
          <a:ea typeface="EB Garamond Medium" pitchFamily="2" charset="0"/>
          <a:cs typeface="EB Garamond Medium" pitchFamily="2" charset="0"/>
        </a:defRPr>
      </a:lvl1pPr>
      <a:lvl2pPr marL="685800" indent="-228600" algn="l" defTabSz="914400" rtl="0" eaLnBrk="1" latinLnBrk="0" hangingPunct="1">
        <a:lnSpc>
          <a:spcPct val="90000"/>
        </a:lnSpc>
        <a:spcBef>
          <a:spcPts val="500"/>
        </a:spcBef>
        <a:buClr>
          <a:srgbClr val="CF8000"/>
        </a:buClr>
        <a:buFont typeface="Arial" panose="020B0604020202020204" pitchFamily="34" charset="0"/>
        <a:buChar char="•"/>
        <a:defRPr sz="1800" b="0" i="0" kern="1200">
          <a:solidFill>
            <a:schemeClr val="tx1"/>
          </a:solidFill>
          <a:latin typeface="EB Garamond Medium" pitchFamily="2" charset="0"/>
          <a:ea typeface="EB Garamond Medium" pitchFamily="2" charset="0"/>
          <a:cs typeface="EB Garamond Medium" pitchFamily="2" charset="0"/>
        </a:defRPr>
      </a:lvl2pPr>
      <a:lvl3pPr marL="1143000" indent="-228600" algn="l" defTabSz="914400" rtl="0" eaLnBrk="1" latinLnBrk="0" hangingPunct="1">
        <a:lnSpc>
          <a:spcPct val="90000"/>
        </a:lnSpc>
        <a:spcBef>
          <a:spcPts val="500"/>
        </a:spcBef>
        <a:buClr>
          <a:srgbClr val="CF8000"/>
        </a:buClr>
        <a:buFont typeface="Arial" panose="020B0604020202020204" pitchFamily="34" charset="0"/>
        <a:buChar char="•"/>
        <a:defRPr sz="1600" b="0" i="0" kern="1200">
          <a:solidFill>
            <a:schemeClr val="tx1"/>
          </a:solidFill>
          <a:latin typeface="EB Garamond Medium" pitchFamily="2" charset="0"/>
          <a:ea typeface="EB Garamond Medium" pitchFamily="2" charset="0"/>
          <a:cs typeface="EB Garamond Medium" pitchFamily="2" charset="0"/>
        </a:defRPr>
      </a:lvl3pPr>
      <a:lvl4pPr marL="1600200" indent="-228600" algn="l" defTabSz="914400" rtl="0" eaLnBrk="1" latinLnBrk="0" hangingPunct="1">
        <a:lnSpc>
          <a:spcPct val="90000"/>
        </a:lnSpc>
        <a:spcBef>
          <a:spcPts val="500"/>
        </a:spcBef>
        <a:buClr>
          <a:srgbClr val="CF8000"/>
        </a:buClr>
        <a:buFont typeface="Arial" panose="020B0604020202020204" pitchFamily="34" charset="0"/>
        <a:buChar char="•"/>
        <a:defRPr sz="1400" b="0" i="0" kern="1200">
          <a:solidFill>
            <a:schemeClr val="tx1"/>
          </a:solidFill>
          <a:latin typeface="EB Garamond Medium" pitchFamily="2" charset="0"/>
          <a:ea typeface="EB Garamond Medium" pitchFamily="2" charset="0"/>
          <a:cs typeface="EB Garamond Medium" pitchFamily="2" charset="0"/>
        </a:defRPr>
      </a:lvl4pPr>
      <a:lvl5pPr marL="2057400" indent="-228600" algn="l" defTabSz="914400" rtl="0" eaLnBrk="1" latinLnBrk="0" hangingPunct="1">
        <a:lnSpc>
          <a:spcPct val="90000"/>
        </a:lnSpc>
        <a:spcBef>
          <a:spcPts val="500"/>
        </a:spcBef>
        <a:buClr>
          <a:srgbClr val="CF8000"/>
        </a:buClr>
        <a:buFont typeface="Arial" panose="020B0604020202020204" pitchFamily="34" charset="0"/>
        <a:buChar char="•"/>
        <a:defRPr sz="1200" b="0" i="0" kern="1200">
          <a:solidFill>
            <a:schemeClr val="tx1"/>
          </a:solidFill>
          <a:latin typeface="EB Garamond Medium" pitchFamily="2" charset="0"/>
          <a:ea typeface="EB Garamond Medium" pitchFamily="2" charset="0"/>
          <a:cs typeface="EB Garamond Medium"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19906F-FF5F-562F-5FAF-F18C786B7562}"/>
              </a:ext>
            </a:extLst>
          </p:cNvPr>
          <p:cNvSpPr>
            <a:spLocks noGrp="1"/>
          </p:cNvSpPr>
          <p:nvPr>
            <p:ph type="title"/>
          </p:nvPr>
        </p:nvSpPr>
        <p:spPr/>
        <p:txBody>
          <a:bodyPr anchor="b">
            <a:normAutofit fontScale="90000"/>
          </a:bodyPr>
          <a:lstStyle/>
          <a:p>
            <a:br>
              <a:rPr lang="nb-NO" sz="4200" dirty="0"/>
            </a:br>
            <a:r>
              <a:rPr lang="nb-NO" sz="4200" dirty="0"/>
              <a:t>KOSTRA- og effektivitetsanalyse</a:t>
            </a:r>
            <a:br>
              <a:rPr lang="nb-NO" sz="4200" dirty="0"/>
            </a:br>
            <a:r>
              <a:rPr lang="nb-NO" sz="4200" dirty="0"/>
              <a:t>Larvik kommune</a:t>
            </a:r>
            <a:br>
              <a:rPr lang="nb-NO" sz="4200" dirty="0"/>
            </a:br>
            <a:br>
              <a:rPr lang="nb-NO" sz="4200" dirty="0"/>
            </a:br>
            <a:r>
              <a:rPr lang="nb-NO" sz="2700" dirty="0"/>
              <a:t>Foreløpige KOSTRA-tall 2023</a:t>
            </a:r>
            <a:br>
              <a:rPr lang="nb-NO" sz="4200" dirty="0"/>
            </a:br>
            <a:endParaRPr lang="nb-NO" sz="4200" dirty="0"/>
          </a:p>
        </p:txBody>
      </p:sp>
      <p:sp>
        <p:nvSpPr>
          <p:cNvPr id="9" name="Text Placeholder 8">
            <a:extLst>
              <a:ext uri="{FF2B5EF4-FFF2-40B4-BE49-F238E27FC236}">
                <a16:creationId xmlns:a16="http://schemas.microsoft.com/office/drawing/2014/main" id="{AC1B7694-D218-4B33-6255-B75FC04AA868}"/>
              </a:ext>
            </a:extLst>
          </p:cNvPr>
          <p:cNvSpPr>
            <a:spLocks noGrp="1"/>
          </p:cNvSpPr>
          <p:nvPr>
            <p:ph type="body" idx="1"/>
          </p:nvPr>
        </p:nvSpPr>
        <p:spPr/>
        <p:txBody>
          <a:bodyPr>
            <a:normAutofit/>
          </a:bodyPr>
          <a:lstStyle/>
          <a:p>
            <a:r>
              <a:rPr lang="nb-NO" dirty="0"/>
              <a:t>15. mars 2024</a:t>
            </a:r>
          </a:p>
        </p:txBody>
      </p:sp>
    </p:spTree>
    <p:extLst>
      <p:ext uri="{BB962C8B-B14F-4D97-AF65-F5344CB8AC3E}">
        <p14:creationId xmlns:p14="http://schemas.microsoft.com/office/powerpoint/2010/main" val="349457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35329"/>
            <a:ext cx="10515600" cy="1071680"/>
          </a:xfrm>
        </p:spPr>
        <p:txBody>
          <a:bodyPr>
            <a:normAutofit fontScale="90000"/>
          </a:bodyPr>
          <a:lstStyle/>
          <a:p>
            <a:r>
              <a:rPr lang="nb-NO" sz="3600" dirty="0"/>
              <a:t>KOSTRA- og effektivitetsanalyse, Larvik kommune </a:t>
            </a:r>
            <a:br>
              <a:rPr lang="nb-NO" sz="3600" dirty="0"/>
            </a:br>
            <a:r>
              <a:rPr lang="nb-NO" sz="3600" dirty="0"/>
              <a:t>2022-2023</a:t>
            </a:r>
          </a:p>
        </p:txBody>
      </p:sp>
      <p:sp>
        <p:nvSpPr>
          <p:cNvPr id="4" name="Plassholder for lysbildenummer 3"/>
          <p:cNvSpPr>
            <a:spLocks noGrp="1"/>
          </p:cNvSpPr>
          <p:nvPr>
            <p:ph type="sldNum" sz="quarter" idx="4294967295"/>
          </p:nvPr>
        </p:nvSpPr>
        <p:spPr>
          <a:xfrm>
            <a:off x="115824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10</a:t>
            </a:fld>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1932991239"/>
              </p:ext>
            </p:extLst>
          </p:nvPr>
        </p:nvGraphicFramePr>
        <p:xfrm>
          <a:off x="1019117" y="1610257"/>
          <a:ext cx="5203304" cy="2308860"/>
        </p:xfrm>
        <a:graphic>
          <a:graphicData uri="http://schemas.openxmlformats.org/drawingml/2006/table">
            <a:tbl>
              <a:tblPr firstRow="1" bandRow="1">
                <a:tableStyleId>{5C22544A-7EE6-4342-B048-85BDC9FD1C3A}</a:tableStyleId>
              </a:tblPr>
              <a:tblGrid>
                <a:gridCol w="1380260">
                  <a:extLst>
                    <a:ext uri="{9D8B030D-6E8A-4147-A177-3AD203B41FA5}">
                      <a16:colId xmlns:a16="http://schemas.microsoft.com/office/drawing/2014/main" val="20000"/>
                    </a:ext>
                  </a:extLst>
                </a:gridCol>
                <a:gridCol w="1280359">
                  <a:extLst>
                    <a:ext uri="{9D8B030D-6E8A-4147-A177-3AD203B41FA5}">
                      <a16:colId xmlns:a16="http://schemas.microsoft.com/office/drawing/2014/main" val="20001"/>
                    </a:ext>
                  </a:extLst>
                </a:gridCol>
                <a:gridCol w="1191513">
                  <a:extLst>
                    <a:ext uri="{9D8B030D-6E8A-4147-A177-3AD203B41FA5}">
                      <a16:colId xmlns:a16="http://schemas.microsoft.com/office/drawing/2014/main" val="20002"/>
                    </a:ext>
                  </a:extLst>
                </a:gridCol>
                <a:gridCol w="1351172">
                  <a:extLst>
                    <a:ext uri="{9D8B030D-6E8A-4147-A177-3AD203B41FA5}">
                      <a16:colId xmlns:a16="http://schemas.microsoft.com/office/drawing/2014/main" val="20003"/>
                    </a:ext>
                  </a:extLst>
                </a:gridCol>
              </a:tblGrid>
              <a:tr h="131229">
                <a:tc>
                  <a:txBody>
                    <a:bodyPr/>
                    <a:lstStyle/>
                    <a:p>
                      <a:pPr algn="ctr" fontAlgn="b"/>
                      <a:endParaRPr lang="nb-NO" sz="1200" b="1" i="0" u="none" strike="noStrike" dirty="0">
                        <a:solidFill>
                          <a:schemeClr val="tx1"/>
                        </a:solidFill>
                        <a:effectLst/>
                        <a:latin typeface="+mn-lt"/>
                      </a:endParaRPr>
                    </a:p>
                  </a:txBody>
                  <a:tcPr marL="9525" marR="9525" marT="9525" marB="0" anchor="b">
                    <a:solidFill>
                      <a:schemeClr val="accent1"/>
                    </a:solidFill>
                  </a:tcPr>
                </a:tc>
                <a:tc>
                  <a:txBody>
                    <a:bodyPr/>
                    <a:lstStyle/>
                    <a:p>
                      <a:pPr algn="ctr" fontAlgn="b"/>
                      <a:r>
                        <a:rPr lang="nb-NO" sz="1200" b="1" u="none" strike="noStrike" dirty="0">
                          <a:solidFill>
                            <a:schemeClr val="bg1"/>
                          </a:solidFill>
                          <a:effectLst/>
                          <a:latin typeface="+mn-lt"/>
                        </a:rPr>
                        <a:t>2022</a:t>
                      </a:r>
                      <a:endParaRPr lang="nb-NO" sz="1200" b="1" i="0" u="none" strike="noStrike" dirty="0">
                        <a:solidFill>
                          <a:schemeClr val="bg1"/>
                        </a:solidFill>
                        <a:effectLst/>
                        <a:latin typeface="+mn-lt"/>
                      </a:endParaRPr>
                    </a:p>
                  </a:txBody>
                  <a:tcPr marL="9525" marR="9525" marT="9525" marB="0" anchor="b">
                    <a:solidFill>
                      <a:schemeClr val="accent1"/>
                    </a:solidFill>
                  </a:tcPr>
                </a:tc>
                <a:tc>
                  <a:txBody>
                    <a:bodyPr/>
                    <a:lstStyle/>
                    <a:p>
                      <a:pPr algn="ctr" fontAlgn="b"/>
                      <a:r>
                        <a:rPr lang="nb-NO" sz="1200" b="1" u="none" strike="noStrike" dirty="0">
                          <a:solidFill>
                            <a:schemeClr val="bg1"/>
                          </a:solidFill>
                          <a:effectLst/>
                          <a:latin typeface="+mn-lt"/>
                        </a:rPr>
                        <a:t>2023</a:t>
                      </a:r>
                      <a:endParaRPr lang="nb-NO" sz="1200" b="1" i="0" u="none" strike="noStrike" dirty="0">
                        <a:solidFill>
                          <a:schemeClr val="bg1"/>
                        </a:solidFill>
                        <a:effectLst/>
                        <a:latin typeface="+mn-lt"/>
                      </a:endParaRPr>
                    </a:p>
                  </a:txBody>
                  <a:tcPr marL="9525" marR="9525" marT="9525" marB="0" anchor="b">
                    <a:solidFill>
                      <a:schemeClr val="accent1"/>
                    </a:solidFill>
                  </a:tcPr>
                </a:tc>
                <a:tc>
                  <a:txBody>
                    <a:bodyPr/>
                    <a:lstStyle/>
                    <a:p>
                      <a:pPr algn="ctr" fontAlgn="b"/>
                      <a:r>
                        <a:rPr lang="nb-NO" sz="1200" b="1" u="none" strike="noStrike" dirty="0">
                          <a:solidFill>
                            <a:schemeClr val="bg1"/>
                          </a:solidFill>
                          <a:effectLst/>
                          <a:latin typeface="+mn-lt"/>
                        </a:rPr>
                        <a:t>Endring</a:t>
                      </a:r>
                      <a:endParaRPr lang="nb-NO" sz="1200" b="1" i="0" u="none" strike="noStrike" dirty="0">
                        <a:solidFill>
                          <a:schemeClr val="bg1"/>
                        </a:solidFill>
                        <a:effectLst/>
                        <a:latin typeface="+mn-lt"/>
                      </a:endParaRPr>
                    </a:p>
                  </a:txBody>
                  <a:tcPr marL="9525" marR="9525" marT="9525" marB="0" anchor="b">
                    <a:solidFill>
                      <a:schemeClr val="accent1"/>
                    </a:solidFill>
                  </a:tcPr>
                </a:tc>
                <a:extLst>
                  <a:ext uri="{0D108BD9-81ED-4DB2-BD59-A6C34878D82A}">
                    <a16:rowId xmlns:a16="http://schemas.microsoft.com/office/drawing/2014/main" val="10001"/>
                  </a:ext>
                </a:extLst>
              </a:tr>
              <a:tr h="131229">
                <a:tc>
                  <a:txBody>
                    <a:bodyPr/>
                    <a:lstStyle/>
                    <a:p>
                      <a:pPr algn="l" fontAlgn="b"/>
                      <a:r>
                        <a:rPr lang="nb-NO" sz="1200" b="0" i="0" u="none" strike="noStrike" dirty="0">
                          <a:solidFill>
                            <a:srgbClr val="000000"/>
                          </a:solidFill>
                          <a:effectLst/>
                          <a:latin typeface="+mn-lt"/>
                        </a:rPr>
                        <a:t>Barnehage</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-38,0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5,4</a:t>
                      </a:r>
                    </a:p>
                  </a:txBody>
                  <a:tcPr marL="9525" marR="9525" marT="9525" marB="0" anchor="b"/>
                </a:tc>
                <a:extLst>
                  <a:ext uri="{0D108BD9-81ED-4DB2-BD59-A6C34878D82A}">
                    <a16:rowId xmlns:a16="http://schemas.microsoft.com/office/drawing/2014/main" val="10002"/>
                  </a:ext>
                </a:extLst>
              </a:tr>
              <a:tr h="131229">
                <a:tc>
                  <a:txBody>
                    <a:bodyPr/>
                    <a:lstStyle/>
                    <a:p>
                      <a:pPr algn="l" fontAlgn="b"/>
                      <a:r>
                        <a:rPr lang="nb-NO" sz="1200" b="0" i="0" u="none" strike="noStrike" dirty="0">
                          <a:solidFill>
                            <a:srgbClr val="000000"/>
                          </a:solidFill>
                          <a:effectLst/>
                          <a:latin typeface="+mn-lt"/>
                        </a:rPr>
                        <a:t>Administrasjon</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-74,3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-65,9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8,4</a:t>
                      </a:r>
                    </a:p>
                  </a:txBody>
                  <a:tcPr marL="9525" marR="9525" marT="9525" marB="0" anchor="b"/>
                </a:tc>
                <a:extLst>
                  <a:ext uri="{0D108BD9-81ED-4DB2-BD59-A6C34878D82A}">
                    <a16:rowId xmlns:a16="http://schemas.microsoft.com/office/drawing/2014/main" val="10003"/>
                  </a:ext>
                </a:extLst>
              </a:tr>
              <a:tr h="131229">
                <a:tc>
                  <a:txBody>
                    <a:bodyPr/>
                    <a:lstStyle/>
                    <a:p>
                      <a:pPr algn="l" fontAlgn="b"/>
                      <a:r>
                        <a:rPr lang="nb-NO" sz="1200" b="0" i="0" u="none" strike="noStrike" dirty="0">
                          <a:solidFill>
                            <a:srgbClr val="000000"/>
                          </a:solidFill>
                          <a:effectLst/>
                          <a:latin typeface="+mn-lt"/>
                        </a:rPr>
                        <a:t>Landbruk</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val="10004"/>
                  </a:ext>
                </a:extLst>
              </a:tr>
              <a:tr h="131229">
                <a:tc>
                  <a:txBody>
                    <a:bodyPr/>
                    <a:lstStyle/>
                    <a:p>
                      <a:pPr algn="l" fontAlgn="b"/>
                      <a:r>
                        <a:rPr lang="nb-NO" sz="1200" b="0" i="0" u="none" strike="noStrike" dirty="0">
                          <a:solidFill>
                            <a:srgbClr val="000000"/>
                          </a:solidFill>
                          <a:effectLst/>
                          <a:latin typeface="+mn-lt"/>
                        </a:rPr>
                        <a:t>Grunnskole</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-59,4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-59,7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05"/>
                  </a:ext>
                </a:extLst>
              </a:tr>
              <a:tr h="131229">
                <a:tc>
                  <a:txBody>
                    <a:bodyPr/>
                    <a:lstStyle/>
                    <a:p>
                      <a:pPr algn="l" fontAlgn="b"/>
                      <a:r>
                        <a:rPr lang="nb-NO" sz="1200" b="0" i="0" u="none" strike="noStrike" dirty="0">
                          <a:solidFill>
                            <a:srgbClr val="000000"/>
                          </a:solidFill>
                          <a:effectLst/>
                          <a:latin typeface="+mn-lt"/>
                        </a:rPr>
                        <a:t>Pleie og omsorg</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-143,0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-177,8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-34,8</a:t>
                      </a:r>
                    </a:p>
                  </a:txBody>
                  <a:tcPr marL="9525" marR="9525" marT="9525" marB="0" anchor="b"/>
                </a:tc>
                <a:extLst>
                  <a:ext uri="{0D108BD9-81ED-4DB2-BD59-A6C34878D82A}">
                    <a16:rowId xmlns:a16="http://schemas.microsoft.com/office/drawing/2014/main" val="10006"/>
                  </a:ext>
                </a:extLst>
              </a:tr>
              <a:tr h="131229">
                <a:tc>
                  <a:txBody>
                    <a:bodyPr/>
                    <a:lstStyle/>
                    <a:p>
                      <a:pPr algn="l" fontAlgn="b"/>
                      <a:r>
                        <a:rPr lang="nb-NO" sz="1200" b="0" i="0" u="none" strike="noStrike" dirty="0">
                          <a:solidFill>
                            <a:srgbClr val="000000"/>
                          </a:solidFill>
                          <a:effectLst/>
                          <a:latin typeface="+mn-lt"/>
                        </a:rPr>
                        <a:t>Kommunehelse</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val="10007"/>
                  </a:ext>
                </a:extLst>
              </a:tr>
              <a:tr h="131229">
                <a:tc>
                  <a:txBody>
                    <a:bodyPr/>
                    <a:lstStyle/>
                    <a:p>
                      <a:pPr algn="l" fontAlgn="b"/>
                      <a:r>
                        <a:rPr lang="nb-NO" sz="1200" b="0" i="0" u="none" strike="noStrike" dirty="0">
                          <a:solidFill>
                            <a:srgbClr val="000000"/>
                          </a:solidFill>
                          <a:effectLst/>
                          <a:latin typeface="+mn-lt"/>
                        </a:rPr>
                        <a:t>Barnevern</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val="10008"/>
                  </a:ext>
                </a:extLst>
              </a:tr>
              <a:tr h="131229">
                <a:tc>
                  <a:txBody>
                    <a:bodyPr/>
                    <a:lstStyle/>
                    <a:p>
                      <a:pPr algn="l" fontAlgn="b"/>
                      <a:r>
                        <a:rPr lang="nb-NO" sz="1200" b="0" i="0" u="none" strike="noStrike" dirty="0">
                          <a:solidFill>
                            <a:srgbClr val="000000"/>
                          </a:solidFill>
                          <a:effectLst/>
                          <a:latin typeface="+mn-lt"/>
                        </a:rPr>
                        <a:t>Sosialtjeneste</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-27,1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-34,2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-7,1</a:t>
                      </a:r>
                    </a:p>
                  </a:txBody>
                  <a:tcPr marL="9525" marR="9525" marT="9525" marB="0" anchor="b"/>
                </a:tc>
                <a:extLst>
                  <a:ext uri="{0D108BD9-81ED-4DB2-BD59-A6C34878D82A}">
                    <a16:rowId xmlns:a16="http://schemas.microsoft.com/office/drawing/2014/main" val="10009"/>
                  </a:ext>
                </a:extLst>
              </a:tr>
              <a:tr h="131229">
                <a:tc>
                  <a:txBody>
                    <a:bodyPr/>
                    <a:lstStyle/>
                    <a:p>
                      <a:pPr algn="l" fontAlgn="b"/>
                      <a:r>
                        <a:rPr lang="nb-NO" sz="1200" b="1" i="0" u="none" strike="noStrike" dirty="0">
                          <a:solidFill>
                            <a:srgbClr val="000000"/>
                          </a:solidFill>
                          <a:effectLst/>
                          <a:latin typeface="+mn-lt"/>
                        </a:rPr>
                        <a:t>Sum</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-338,5</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-363,9</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-25,4</a:t>
                      </a:r>
                    </a:p>
                  </a:txBody>
                  <a:tcPr marL="9525" marR="9525" marT="9525" marB="0" anchor="b"/>
                </a:tc>
                <a:extLst>
                  <a:ext uri="{0D108BD9-81ED-4DB2-BD59-A6C34878D82A}">
                    <a16:rowId xmlns:a16="http://schemas.microsoft.com/office/drawing/2014/main" val="10010"/>
                  </a:ext>
                </a:extLst>
              </a:tr>
              <a:tr h="131229">
                <a:tc>
                  <a:txBody>
                    <a:bodyPr/>
                    <a:lstStyle/>
                    <a:p>
                      <a:pPr algn="l" fontAlgn="b"/>
                      <a:r>
                        <a:rPr lang="nb-NO" sz="1200" b="0" i="1" u="none" strike="noStrike" dirty="0">
                          <a:solidFill>
                            <a:srgbClr val="000000"/>
                          </a:solidFill>
                          <a:effectLst/>
                          <a:latin typeface="+mn-lt"/>
                        </a:rPr>
                        <a:t>Inntektsjustering</a:t>
                      </a:r>
                    </a:p>
                  </a:txBody>
                  <a:tcPr marL="9525" marR="9525" marT="9525" marB="0" anchor="b"/>
                </a:tc>
                <a:tc>
                  <a:txBody>
                    <a:bodyPr/>
                    <a:lstStyle/>
                    <a:p>
                      <a:pPr algn="r" fontAlgn="b"/>
                      <a:r>
                        <a:rPr lang="nb-NO" sz="1200" b="0" i="1" u="none" strike="noStrike" dirty="0">
                          <a:solidFill>
                            <a:srgbClr val="000000"/>
                          </a:solidFill>
                          <a:effectLst/>
                          <a:latin typeface="Calibri" panose="020F0502020204030204" pitchFamily="34" charset="0"/>
                        </a:rPr>
                        <a:t>-364,5</a:t>
                      </a:r>
                    </a:p>
                  </a:txBody>
                  <a:tcPr marL="9525" marR="9525" marT="9525" marB="0" anchor="b"/>
                </a:tc>
                <a:tc>
                  <a:txBody>
                    <a:bodyPr/>
                    <a:lstStyle/>
                    <a:p>
                      <a:pPr algn="r" fontAlgn="b"/>
                      <a:r>
                        <a:rPr lang="nb-NO" sz="1200" b="0" i="1" u="none" strike="noStrike" dirty="0">
                          <a:solidFill>
                            <a:srgbClr val="000000"/>
                          </a:solidFill>
                          <a:effectLst/>
                          <a:latin typeface="Calibri" panose="020F0502020204030204" pitchFamily="34" charset="0"/>
                        </a:rPr>
                        <a:t>-372,7</a:t>
                      </a:r>
                    </a:p>
                  </a:txBody>
                  <a:tcPr marL="9525" marR="9525" marT="9525" marB="0" anchor="b"/>
                </a:tc>
                <a:tc>
                  <a:txBody>
                    <a:bodyPr/>
                    <a:lstStyle/>
                    <a:p>
                      <a:pPr algn="r" fontAlgn="b"/>
                      <a:r>
                        <a:rPr lang="nb-NO" sz="1200" b="0" i="1" u="none" strike="noStrike" dirty="0">
                          <a:solidFill>
                            <a:srgbClr val="000000"/>
                          </a:solidFill>
                          <a:effectLst/>
                          <a:latin typeface="Calibri" panose="020F0502020204030204" pitchFamily="34" charset="0"/>
                        </a:rPr>
                        <a:t>-8,2</a:t>
                      </a:r>
                    </a:p>
                  </a:txBody>
                  <a:tcPr marL="9525" marR="9525" marT="9525" marB="0" anchor="b"/>
                </a:tc>
                <a:extLst>
                  <a:ext uri="{0D108BD9-81ED-4DB2-BD59-A6C34878D82A}">
                    <a16:rowId xmlns:a16="http://schemas.microsoft.com/office/drawing/2014/main" val="10011"/>
                  </a:ext>
                </a:extLst>
              </a:tr>
              <a:tr h="131229">
                <a:tc>
                  <a:txBody>
                    <a:bodyPr/>
                    <a:lstStyle/>
                    <a:p>
                      <a:pPr algn="l" fontAlgn="b"/>
                      <a:r>
                        <a:rPr lang="nb-NO" sz="1200" b="1" i="0" u="none" strike="noStrike" dirty="0">
                          <a:solidFill>
                            <a:srgbClr val="000000"/>
                          </a:solidFill>
                          <a:effectLst/>
                          <a:latin typeface="+mn-lt"/>
                        </a:rPr>
                        <a:t>Sum inntektsjustert</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26,0</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8,8</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-17,2</a:t>
                      </a:r>
                    </a:p>
                  </a:txBody>
                  <a:tcPr marL="9525" marR="9525" marT="9525" marB="0" anchor="b"/>
                </a:tc>
                <a:extLst>
                  <a:ext uri="{0D108BD9-81ED-4DB2-BD59-A6C34878D82A}">
                    <a16:rowId xmlns:a16="http://schemas.microsoft.com/office/drawing/2014/main" val="10012"/>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193920177"/>
              </p:ext>
            </p:extLst>
          </p:nvPr>
        </p:nvGraphicFramePr>
        <p:xfrm>
          <a:off x="1019117" y="4286250"/>
          <a:ext cx="4896544" cy="1924050"/>
        </p:xfrm>
        <a:graphic>
          <a:graphicData uri="http://schemas.openxmlformats.org/drawingml/2006/table">
            <a:tbl>
              <a:tblPr firstRow="1" bandRow="1">
                <a:tableStyleId>{5C22544A-7EE6-4342-B048-85BDC9FD1C3A}</a:tableStyleId>
              </a:tblPr>
              <a:tblGrid>
                <a:gridCol w="1260489">
                  <a:extLst>
                    <a:ext uri="{9D8B030D-6E8A-4147-A177-3AD203B41FA5}">
                      <a16:colId xmlns:a16="http://schemas.microsoft.com/office/drawing/2014/main" val="20000"/>
                    </a:ext>
                  </a:extLst>
                </a:gridCol>
                <a:gridCol w="573641">
                  <a:extLst>
                    <a:ext uri="{9D8B030D-6E8A-4147-A177-3AD203B41FA5}">
                      <a16:colId xmlns:a16="http://schemas.microsoft.com/office/drawing/2014/main" val="20001"/>
                    </a:ext>
                  </a:extLst>
                </a:gridCol>
                <a:gridCol w="615760">
                  <a:extLst>
                    <a:ext uri="{9D8B030D-6E8A-4147-A177-3AD203B41FA5}">
                      <a16:colId xmlns:a16="http://schemas.microsoft.com/office/drawing/2014/main" val="20002"/>
                    </a:ext>
                  </a:extLst>
                </a:gridCol>
                <a:gridCol w="649686">
                  <a:extLst>
                    <a:ext uri="{9D8B030D-6E8A-4147-A177-3AD203B41FA5}">
                      <a16:colId xmlns:a16="http://schemas.microsoft.com/office/drawing/2014/main" val="20003"/>
                    </a:ext>
                  </a:extLst>
                </a:gridCol>
                <a:gridCol w="573641">
                  <a:extLst>
                    <a:ext uri="{9D8B030D-6E8A-4147-A177-3AD203B41FA5}">
                      <a16:colId xmlns:a16="http://schemas.microsoft.com/office/drawing/2014/main" val="20004"/>
                    </a:ext>
                  </a:extLst>
                </a:gridCol>
                <a:gridCol w="573641">
                  <a:extLst>
                    <a:ext uri="{9D8B030D-6E8A-4147-A177-3AD203B41FA5}">
                      <a16:colId xmlns:a16="http://schemas.microsoft.com/office/drawing/2014/main" val="20005"/>
                    </a:ext>
                  </a:extLst>
                </a:gridCol>
                <a:gridCol w="649686">
                  <a:extLst>
                    <a:ext uri="{9D8B030D-6E8A-4147-A177-3AD203B41FA5}">
                      <a16:colId xmlns:a16="http://schemas.microsoft.com/office/drawing/2014/main" val="20006"/>
                    </a:ext>
                  </a:extLst>
                </a:gridCol>
              </a:tblGrid>
              <a:tr h="96495">
                <a:tc>
                  <a:txBody>
                    <a:bodyPr/>
                    <a:lstStyle/>
                    <a:p>
                      <a:pPr algn="ctr" fontAlgn="b"/>
                      <a:endParaRPr lang="nb-NO" sz="1200" b="1" i="0" u="none" strike="noStrike" dirty="0">
                        <a:solidFill>
                          <a:schemeClr val="tx1"/>
                        </a:solidFill>
                        <a:effectLst/>
                        <a:latin typeface="+mj-lt"/>
                      </a:endParaRPr>
                    </a:p>
                  </a:txBody>
                  <a:tcPr marL="9525" marR="9525" marT="9525" marB="0" anchor="b"/>
                </a:tc>
                <a:tc gridSpan="3">
                  <a:txBody>
                    <a:bodyPr/>
                    <a:lstStyle/>
                    <a:p>
                      <a:pPr algn="ctr" fontAlgn="b"/>
                      <a:r>
                        <a:rPr lang="nb-NO" sz="1200" b="1" i="0" u="none" strike="noStrike" dirty="0">
                          <a:solidFill>
                            <a:schemeClr val="bg1"/>
                          </a:solidFill>
                          <a:effectLst/>
                          <a:latin typeface="+mn-lt"/>
                          <a:cs typeface="Arial" panose="020B0604020202020204" pitchFamily="34" charset="0"/>
                        </a:rPr>
                        <a:t>Larvik</a:t>
                      </a:r>
                    </a:p>
                  </a:txBody>
                  <a:tcPr marL="9525" marR="9525" marT="9525" marB="0" anchor="b"/>
                </a:tc>
                <a:tc hMerge="1">
                  <a:txBody>
                    <a:bodyPr/>
                    <a:lstStyle/>
                    <a:p>
                      <a:endParaRPr lang="nb-NO"/>
                    </a:p>
                  </a:txBody>
                  <a:tcPr/>
                </a:tc>
                <a:tc hMerge="1">
                  <a:txBody>
                    <a:bodyPr/>
                    <a:lstStyle/>
                    <a:p>
                      <a:endParaRPr lang="nb-NO"/>
                    </a:p>
                  </a:txBody>
                  <a:tcPr/>
                </a:tc>
                <a:tc gridSpan="3">
                  <a:txBody>
                    <a:bodyPr/>
                    <a:lstStyle/>
                    <a:p>
                      <a:pPr algn="ctr" fontAlgn="b"/>
                      <a:r>
                        <a:rPr lang="nb-NO" sz="1200" b="1" u="none" strike="noStrike" dirty="0">
                          <a:effectLst/>
                          <a:latin typeface="+mn-lt"/>
                          <a:cs typeface="Arial" panose="020B0604020202020204" pitchFamily="34" charset="0"/>
                        </a:rPr>
                        <a:t>Landet</a:t>
                      </a:r>
                      <a:endParaRPr lang="nb-NO" sz="1200" b="1" i="0" u="none" strike="noStrike" dirty="0">
                        <a:solidFill>
                          <a:schemeClr val="tx1"/>
                        </a:solidFill>
                        <a:effectLst/>
                        <a:latin typeface="+mn-lt"/>
                        <a:cs typeface="Arial" panose="020B0604020202020204" pitchFamily="34" charset="0"/>
                      </a:endParaRPr>
                    </a:p>
                  </a:txBody>
                  <a:tcPr marL="9525" marR="9525" marT="9525" marB="0" anchor="b"/>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1"/>
                  </a:ext>
                </a:extLst>
              </a:tr>
              <a:tr h="96495">
                <a:tc>
                  <a:txBody>
                    <a:bodyPr/>
                    <a:lstStyle/>
                    <a:p>
                      <a:pPr algn="ctr" fontAlgn="b"/>
                      <a:endParaRPr lang="nb-NO" sz="1200" b="1" i="0" u="none" strike="noStrike" dirty="0">
                        <a:solidFill>
                          <a:schemeClr val="tx1"/>
                        </a:solidFill>
                        <a:effectLst/>
                        <a:latin typeface="+mj-lt"/>
                      </a:endParaRPr>
                    </a:p>
                  </a:txBody>
                  <a:tcPr marL="9525" marR="9525" marT="9525" marB="0" anchor="b"/>
                </a:tc>
                <a:tc>
                  <a:txBody>
                    <a:bodyPr/>
                    <a:lstStyle/>
                    <a:p>
                      <a:pPr algn="ctr" fontAlgn="b"/>
                      <a:r>
                        <a:rPr lang="nb-NO" sz="1200" b="1" i="0" u="none" strike="noStrike" dirty="0">
                          <a:effectLst/>
                        </a:rPr>
                        <a:t>2022</a:t>
                      </a:r>
                      <a:endParaRPr lang="nb-NO" sz="1200" b="1" i="0" u="none" strike="noStrike" dirty="0">
                        <a:solidFill>
                          <a:schemeClr val="tx1"/>
                        </a:solidFill>
                        <a:effectLst/>
                        <a:latin typeface="+mj-lt"/>
                      </a:endParaRPr>
                    </a:p>
                  </a:txBody>
                  <a:tcPr marL="9525" marR="9525" marT="9525" marB="0" anchor="b"/>
                </a:tc>
                <a:tc>
                  <a:txBody>
                    <a:bodyPr/>
                    <a:lstStyle/>
                    <a:p>
                      <a:pPr algn="ctr" fontAlgn="b"/>
                      <a:r>
                        <a:rPr lang="nb-NO" sz="1200" b="1" i="0" u="none" strike="noStrike" dirty="0">
                          <a:effectLst/>
                        </a:rPr>
                        <a:t>2023</a:t>
                      </a:r>
                      <a:endParaRPr lang="nb-NO" sz="1200" b="1" i="0" u="none" strike="noStrike" dirty="0">
                        <a:solidFill>
                          <a:schemeClr val="tx1"/>
                        </a:solidFill>
                        <a:effectLst/>
                        <a:latin typeface="+mj-lt"/>
                      </a:endParaRPr>
                    </a:p>
                  </a:txBody>
                  <a:tcPr marL="9525" marR="9525" marT="9525" marB="0" anchor="b"/>
                </a:tc>
                <a:tc>
                  <a:txBody>
                    <a:bodyPr/>
                    <a:lstStyle/>
                    <a:p>
                      <a:pPr algn="ctr" fontAlgn="b"/>
                      <a:r>
                        <a:rPr lang="nb-NO" sz="1200" b="1" i="0" u="none" strike="noStrike" dirty="0">
                          <a:effectLst/>
                        </a:rPr>
                        <a:t>Endring</a:t>
                      </a:r>
                      <a:endParaRPr lang="nb-NO" sz="1200" b="1" i="0" u="none" strike="noStrike" dirty="0">
                        <a:solidFill>
                          <a:schemeClr val="tx1"/>
                        </a:solidFill>
                        <a:effectLst/>
                        <a:latin typeface="+mj-lt"/>
                      </a:endParaRPr>
                    </a:p>
                  </a:txBody>
                  <a:tcPr marL="9525" marR="9525" marT="9525" marB="0" anchor="b"/>
                </a:tc>
                <a:tc>
                  <a:txBody>
                    <a:bodyPr/>
                    <a:lstStyle/>
                    <a:p>
                      <a:pPr algn="ctr" fontAlgn="b"/>
                      <a:r>
                        <a:rPr lang="nb-NO" sz="1200" b="1" i="0" u="none" strike="noStrike" dirty="0">
                          <a:effectLst/>
                        </a:rPr>
                        <a:t>2022</a:t>
                      </a:r>
                      <a:endParaRPr lang="nb-NO" sz="1200" b="1" i="0" u="none" strike="noStrike" dirty="0">
                        <a:solidFill>
                          <a:schemeClr val="tx1"/>
                        </a:solidFill>
                        <a:effectLst/>
                        <a:latin typeface="+mj-lt"/>
                      </a:endParaRPr>
                    </a:p>
                  </a:txBody>
                  <a:tcPr marL="9525" marR="9525" marT="9525" marB="0" anchor="b"/>
                </a:tc>
                <a:tc>
                  <a:txBody>
                    <a:bodyPr/>
                    <a:lstStyle/>
                    <a:p>
                      <a:pPr algn="ctr" fontAlgn="b"/>
                      <a:r>
                        <a:rPr lang="nb-NO" sz="1200" b="1" i="0" u="none" strike="noStrike" dirty="0">
                          <a:effectLst/>
                        </a:rPr>
                        <a:t>2023</a:t>
                      </a:r>
                      <a:endParaRPr lang="nb-NO" sz="1200" b="1" i="0" u="none" strike="noStrike" dirty="0">
                        <a:solidFill>
                          <a:schemeClr val="tx1"/>
                        </a:solidFill>
                        <a:effectLst/>
                        <a:latin typeface="+mj-lt"/>
                      </a:endParaRPr>
                    </a:p>
                  </a:txBody>
                  <a:tcPr marL="9525" marR="9525" marT="9525" marB="0" anchor="b"/>
                </a:tc>
                <a:tc>
                  <a:txBody>
                    <a:bodyPr/>
                    <a:lstStyle/>
                    <a:p>
                      <a:pPr algn="ctr" fontAlgn="b"/>
                      <a:r>
                        <a:rPr lang="nb-NO" sz="1200" b="1" i="0" u="none" strike="noStrike" dirty="0">
                          <a:effectLst/>
                        </a:rPr>
                        <a:t>Endring</a:t>
                      </a:r>
                      <a:endParaRPr lang="nb-NO" sz="12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0002"/>
                  </a:ext>
                </a:extLst>
              </a:tr>
              <a:tr h="96495">
                <a:tc>
                  <a:txBody>
                    <a:bodyPr/>
                    <a:lstStyle/>
                    <a:p>
                      <a:pPr algn="l" fontAlgn="b"/>
                      <a:r>
                        <a:rPr lang="nb-NO" sz="1200" u="none" strike="noStrike" dirty="0">
                          <a:effectLst/>
                        </a:rPr>
                        <a:t>Barnehage</a:t>
                      </a:r>
                      <a:endParaRPr lang="nb-NO" sz="1200" b="0" i="0" u="none" strike="noStrike" dirty="0">
                        <a:solidFill>
                          <a:srgbClr val="000000"/>
                        </a:solidFill>
                        <a:effectLst/>
                        <a:latin typeface="+mj-lt"/>
                      </a:endParaRP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8 385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9 326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11,2 %</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9 968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10 995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10,3 %</a:t>
                      </a:r>
                    </a:p>
                  </a:txBody>
                  <a:tcPr marL="9525" marR="9525" marT="9525" marB="0" anchor="b"/>
                </a:tc>
                <a:extLst>
                  <a:ext uri="{0D108BD9-81ED-4DB2-BD59-A6C34878D82A}">
                    <a16:rowId xmlns:a16="http://schemas.microsoft.com/office/drawing/2014/main" val="10003"/>
                  </a:ext>
                </a:extLst>
              </a:tr>
              <a:tr h="96495">
                <a:tc>
                  <a:txBody>
                    <a:bodyPr/>
                    <a:lstStyle/>
                    <a:p>
                      <a:pPr algn="l" fontAlgn="b"/>
                      <a:r>
                        <a:rPr lang="nb-NO" sz="1200" u="none" strike="noStrike" dirty="0">
                          <a:effectLst/>
                        </a:rPr>
                        <a:t>Administrasjon</a:t>
                      </a:r>
                      <a:endParaRPr lang="nb-NO" sz="1200" b="0" i="0" u="none" strike="noStrike" dirty="0">
                        <a:solidFill>
                          <a:srgbClr val="000000"/>
                        </a:solidFill>
                        <a:effectLst/>
                        <a:latin typeface="+mj-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3 385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4 095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21,0 %</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5 263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5 826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10,7 %</a:t>
                      </a:r>
                    </a:p>
                  </a:txBody>
                  <a:tcPr marL="9525" marR="9525" marT="9525" marB="0" anchor="b"/>
                </a:tc>
                <a:extLst>
                  <a:ext uri="{0D108BD9-81ED-4DB2-BD59-A6C34878D82A}">
                    <a16:rowId xmlns:a16="http://schemas.microsoft.com/office/drawing/2014/main" val="10004"/>
                  </a:ext>
                </a:extLst>
              </a:tr>
              <a:tr h="96495">
                <a:tc>
                  <a:txBody>
                    <a:bodyPr/>
                    <a:lstStyle/>
                    <a:p>
                      <a:pPr algn="l" fontAlgn="b"/>
                      <a:r>
                        <a:rPr lang="nb-NO" sz="1200" u="none" strike="noStrike" dirty="0">
                          <a:effectLst/>
                        </a:rPr>
                        <a:t>Landbruk</a:t>
                      </a:r>
                      <a:endParaRPr lang="nb-NO" sz="1200" b="0" i="0" u="none" strike="noStrike" dirty="0">
                        <a:solidFill>
                          <a:srgbClr val="000000"/>
                        </a:solidFill>
                        <a:effectLst/>
                        <a:latin typeface="+mj-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70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30,2 %</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124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140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13,2 %</a:t>
                      </a:r>
                    </a:p>
                  </a:txBody>
                  <a:tcPr marL="9525" marR="9525" marT="9525" marB="0" anchor="b"/>
                </a:tc>
                <a:extLst>
                  <a:ext uri="{0D108BD9-81ED-4DB2-BD59-A6C34878D82A}">
                    <a16:rowId xmlns:a16="http://schemas.microsoft.com/office/drawing/2014/main" val="10005"/>
                  </a:ext>
                </a:extLst>
              </a:tr>
              <a:tr h="96495">
                <a:tc>
                  <a:txBody>
                    <a:bodyPr/>
                    <a:lstStyle/>
                    <a:p>
                      <a:pPr algn="l" fontAlgn="b"/>
                      <a:r>
                        <a:rPr lang="nb-NO" sz="1200" u="none" strike="noStrike" dirty="0">
                          <a:effectLst/>
                        </a:rPr>
                        <a:t>Grunnskole</a:t>
                      </a:r>
                      <a:endParaRPr lang="nb-NO" sz="1200" b="0" i="0" u="none" strike="noStrike" dirty="0">
                        <a:solidFill>
                          <a:srgbClr val="000000"/>
                        </a:solidFill>
                        <a:effectLst/>
                        <a:latin typeface="+mj-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13 736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15 152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10,3 %</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15 962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17 447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9,3 %</a:t>
                      </a:r>
                    </a:p>
                  </a:txBody>
                  <a:tcPr marL="9525" marR="9525" marT="9525" marB="0" anchor="b"/>
                </a:tc>
                <a:extLst>
                  <a:ext uri="{0D108BD9-81ED-4DB2-BD59-A6C34878D82A}">
                    <a16:rowId xmlns:a16="http://schemas.microsoft.com/office/drawing/2014/main" val="10006"/>
                  </a:ext>
                </a:extLst>
              </a:tr>
              <a:tr h="96495">
                <a:tc>
                  <a:txBody>
                    <a:bodyPr/>
                    <a:lstStyle/>
                    <a:p>
                      <a:pPr algn="l" fontAlgn="b"/>
                      <a:r>
                        <a:rPr lang="nb-NO" sz="1200" u="none" strike="noStrike" dirty="0">
                          <a:effectLst/>
                        </a:rPr>
                        <a:t>Pleie og omsorg</a:t>
                      </a:r>
                      <a:endParaRPr lang="nb-NO" sz="1200" b="0" i="0" u="none" strike="noStrike" dirty="0">
                        <a:solidFill>
                          <a:srgbClr val="000000"/>
                        </a:solidFill>
                        <a:effectLst/>
                        <a:latin typeface="+mj-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24 137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26 211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8,6 %</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23 786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26 087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9,7 %</a:t>
                      </a:r>
                    </a:p>
                  </a:txBody>
                  <a:tcPr marL="9525" marR="9525" marT="9525" marB="0" anchor="b"/>
                </a:tc>
                <a:extLst>
                  <a:ext uri="{0D108BD9-81ED-4DB2-BD59-A6C34878D82A}">
                    <a16:rowId xmlns:a16="http://schemas.microsoft.com/office/drawing/2014/main" val="10007"/>
                  </a:ext>
                </a:extLst>
              </a:tr>
              <a:tr h="96495">
                <a:tc>
                  <a:txBody>
                    <a:bodyPr/>
                    <a:lstStyle/>
                    <a:p>
                      <a:pPr algn="l" fontAlgn="b"/>
                      <a:r>
                        <a:rPr lang="nb-NO" sz="1200" u="none" strike="noStrike">
                          <a:effectLst/>
                        </a:rPr>
                        <a:t>Kommunehelse</a:t>
                      </a:r>
                      <a:endParaRPr lang="nb-NO" sz="1200" b="0" i="0" u="none" strike="noStrike">
                        <a:solidFill>
                          <a:srgbClr val="000000"/>
                        </a:solidFill>
                        <a:effectLst/>
                        <a:latin typeface="+mj-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4 611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4 895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6,2 %</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4 425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4 706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6,4 %</a:t>
                      </a:r>
                    </a:p>
                  </a:txBody>
                  <a:tcPr marL="9525" marR="9525" marT="9525" marB="0" anchor="b"/>
                </a:tc>
                <a:extLst>
                  <a:ext uri="{0D108BD9-81ED-4DB2-BD59-A6C34878D82A}">
                    <a16:rowId xmlns:a16="http://schemas.microsoft.com/office/drawing/2014/main" val="10008"/>
                  </a:ext>
                </a:extLst>
              </a:tr>
              <a:tr h="96495">
                <a:tc>
                  <a:txBody>
                    <a:bodyPr/>
                    <a:lstStyle/>
                    <a:p>
                      <a:pPr algn="l" fontAlgn="b"/>
                      <a:r>
                        <a:rPr lang="nb-NO" sz="1200" u="none" strike="noStrike">
                          <a:effectLst/>
                        </a:rPr>
                        <a:t>Barnevern</a:t>
                      </a:r>
                      <a:endParaRPr lang="nb-NO" sz="1200" b="0" i="0" u="none" strike="noStrike">
                        <a:solidFill>
                          <a:srgbClr val="000000"/>
                        </a:solidFill>
                        <a:effectLst/>
                        <a:latin typeface="+mj-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2 645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2 828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6,9 %</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2 704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2 887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6,8 %</a:t>
                      </a:r>
                    </a:p>
                  </a:txBody>
                  <a:tcPr marL="9525" marR="9525" marT="9525" marB="0" anchor="b"/>
                </a:tc>
                <a:extLst>
                  <a:ext uri="{0D108BD9-81ED-4DB2-BD59-A6C34878D82A}">
                    <a16:rowId xmlns:a16="http://schemas.microsoft.com/office/drawing/2014/main" val="10009"/>
                  </a:ext>
                </a:extLst>
              </a:tr>
              <a:tr h="96495">
                <a:tc>
                  <a:txBody>
                    <a:bodyPr/>
                    <a:lstStyle/>
                    <a:p>
                      <a:pPr algn="l" fontAlgn="b"/>
                      <a:r>
                        <a:rPr lang="nb-NO" sz="1200" u="none" strike="noStrike" dirty="0">
                          <a:effectLst/>
                        </a:rPr>
                        <a:t>Sosialtjeneste</a:t>
                      </a:r>
                      <a:endParaRPr lang="nb-NO" sz="1200" b="0" i="0" u="none" strike="noStrike" dirty="0">
                        <a:solidFill>
                          <a:srgbClr val="000000"/>
                        </a:solidFill>
                        <a:effectLst/>
                        <a:latin typeface="+mj-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2 486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2 981</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19,9 %</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3 062</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3 771</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23,2 %</a:t>
                      </a:r>
                    </a:p>
                  </a:txBody>
                  <a:tcPr marL="9525" marR="9525" marT="9525" marB="0" anchor="b"/>
                </a:tc>
                <a:extLst>
                  <a:ext uri="{0D108BD9-81ED-4DB2-BD59-A6C34878D82A}">
                    <a16:rowId xmlns:a16="http://schemas.microsoft.com/office/drawing/2014/main" val="10010"/>
                  </a:ext>
                </a:extLst>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3211574334"/>
              </p:ext>
            </p:extLst>
          </p:nvPr>
        </p:nvGraphicFramePr>
        <p:xfrm>
          <a:off x="6711497" y="4286250"/>
          <a:ext cx="3784219" cy="1924050"/>
        </p:xfrm>
        <a:graphic>
          <a:graphicData uri="http://schemas.openxmlformats.org/drawingml/2006/table">
            <a:tbl>
              <a:tblPr firstRow="1" bandRow="1">
                <a:tableStyleId>{5C22544A-7EE6-4342-B048-85BDC9FD1C3A}</a:tableStyleId>
              </a:tblPr>
              <a:tblGrid>
                <a:gridCol w="149821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103041">
                <a:tc>
                  <a:txBody>
                    <a:bodyPr/>
                    <a:lstStyle/>
                    <a:p>
                      <a:pPr algn="ctr" fontAlgn="b"/>
                      <a:endParaRPr lang="nb-NO" sz="1200" b="1" i="0" u="none" strike="noStrike" dirty="0">
                        <a:solidFill>
                          <a:schemeClr val="tx1"/>
                        </a:solidFill>
                        <a:effectLst/>
                        <a:latin typeface="+mn-lt"/>
                      </a:endParaRPr>
                    </a:p>
                  </a:txBody>
                  <a:tcPr marL="9525" marR="9525" marT="9525" marB="0" anchor="b">
                    <a:solidFill>
                      <a:schemeClr val="accent1"/>
                    </a:solidFill>
                  </a:tcPr>
                </a:tc>
                <a:tc>
                  <a:txBody>
                    <a:bodyPr/>
                    <a:lstStyle/>
                    <a:p>
                      <a:pPr algn="ctr" fontAlgn="b"/>
                      <a:r>
                        <a:rPr lang="nb-NO" sz="1200" b="1" u="none" strike="noStrike" dirty="0">
                          <a:solidFill>
                            <a:schemeClr val="bg1"/>
                          </a:solidFill>
                          <a:effectLst/>
                          <a:latin typeface="+mn-lt"/>
                        </a:rPr>
                        <a:t>2022</a:t>
                      </a:r>
                      <a:endParaRPr lang="nb-NO" sz="1200" b="1" i="0" u="none" strike="noStrike" dirty="0">
                        <a:solidFill>
                          <a:schemeClr val="bg1"/>
                        </a:solidFill>
                        <a:effectLst/>
                        <a:latin typeface="+mn-lt"/>
                      </a:endParaRPr>
                    </a:p>
                  </a:txBody>
                  <a:tcPr marL="9525" marR="9525" marT="9525" marB="0" anchor="b">
                    <a:solidFill>
                      <a:schemeClr val="accent1"/>
                    </a:solidFill>
                  </a:tcPr>
                </a:tc>
                <a:tc>
                  <a:txBody>
                    <a:bodyPr/>
                    <a:lstStyle/>
                    <a:p>
                      <a:pPr algn="ctr" fontAlgn="b"/>
                      <a:r>
                        <a:rPr lang="nb-NO" sz="1200" b="1" u="none" strike="noStrike" dirty="0">
                          <a:solidFill>
                            <a:schemeClr val="bg1"/>
                          </a:solidFill>
                          <a:effectLst/>
                          <a:latin typeface="+mn-lt"/>
                        </a:rPr>
                        <a:t>2023</a:t>
                      </a:r>
                      <a:endParaRPr lang="nb-NO" sz="1200" b="1" i="0" u="none" strike="noStrike" dirty="0">
                        <a:solidFill>
                          <a:schemeClr val="bg1"/>
                        </a:solidFill>
                        <a:effectLst/>
                        <a:latin typeface="+mn-lt"/>
                      </a:endParaRPr>
                    </a:p>
                  </a:txBody>
                  <a:tcPr marL="9525" marR="9525" marT="9525" marB="0" anchor="b">
                    <a:solidFill>
                      <a:schemeClr val="accent1"/>
                    </a:solidFill>
                  </a:tcPr>
                </a:tc>
                <a:tc>
                  <a:txBody>
                    <a:bodyPr/>
                    <a:lstStyle/>
                    <a:p>
                      <a:pPr algn="ctr" fontAlgn="b"/>
                      <a:r>
                        <a:rPr lang="nb-NO" sz="1200" b="1" u="none" strike="noStrike" dirty="0">
                          <a:solidFill>
                            <a:schemeClr val="bg1"/>
                          </a:solidFill>
                          <a:effectLst/>
                          <a:latin typeface="+mn-lt"/>
                        </a:rPr>
                        <a:t>Endring</a:t>
                      </a:r>
                      <a:endParaRPr lang="nb-NO" sz="1200" b="1" i="0" u="none" strike="noStrike" dirty="0">
                        <a:solidFill>
                          <a:schemeClr val="bg1"/>
                        </a:solidFill>
                        <a:effectLst/>
                        <a:latin typeface="+mn-lt"/>
                      </a:endParaRPr>
                    </a:p>
                  </a:txBody>
                  <a:tcPr marL="9525" marR="9525" marT="9525" marB="0" anchor="b">
                    <a:solidFill>
                      <a:schemeClr val="accent1"/>
                    </a:solidFill>
                  </a:tcPr>
                </a:tc>
                <a:extLst>
                  <a:ext uri="{0D108BD9-81ED-4DB2-BD59-A6C34878D82A}">
                    <a16:rowId xmlns:a16="http://schemas.microsoft.com/office/drawing/2014/main" val="10001"/>
                  </a:ext>
                </a:extLst>
              </a:tr>
              <a:tr h="103041">
                <a:tc>
                  <a:txBody>
                    <a:bodyPr/>
                    <a:lstStyle/>
                    <a:p>
                      <a:pPr algn="l" fontAlgn="b"/>
                      <a:r>
                        <a:rPr lang="nb-NO" sz="1200" u="none" strike="noStrike" dirty="0">
                          <a:effectLst/>
                          <a:latin typeface="+mn-lt"/>
                        </a:rPr>
                        <a:t>Barnehage</a:t>
                      </a:r>
                      <a:endParaRPr lang="nb-NO" sz="1200" b="0" i="0" u="none" strike="noStrike" dirty="0">
                        <a:solidFill>
                          <a:srgbClr val="000000"/>
                        </a:solidFill>
                        <a:effectLst/>
                        <a:latin typeface="+mn-lt"/>
                      </a:endParaRP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0,9202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0,9090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-1,1 %</a:t>
                      </a:r>
                    </a:p>
                  </a:txBody>
                  <a:tcPr marL="9525" marR="9525" marT="9525" marB="0" anchor="b"/>
                </a:tc>
                <a:extLst>
                  <a:ext uri="{0D108BD9-81ED-4DB2-BD59-A6C34878D82A}">
                    <a16:rowId xmlns:a16="http://schemas.microsoft.com/office/drawing/2014/main" val="10002"/>
                  </a:ext>
                </a:extLst>
              </a:tr>
              <a:tr h="103041">
                <a:tc>
                  <a:txBody>
                    <a:bodyPr/>
                    <a:lstStyle/>
                    <a:p>
                      <a:pPr algn="l" fontAlgn="b"/>
                      <a:r>
                        <a:rPr lang="nb-NO" sz="1200" u="none" strike="noStrike" dirty="0">
                          <a:effectLst/>
                          <a:latin typeface="+mn-lt"/>
                        </a:rPr>
                        <a:t>Administrasjon</a:t>
                      </a:r>
                      <a:endParaRPr lang="nb-NO" sz="1200" b="0" i="0" u="none" strike="noStrike" dirty="0">
                        <a:solidFill>
                          <a:srgbClr val="000000"/>
                        </a:solidFill>
                        <a:effectLst/>
                        <a:latin typeface="+mn-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0,9357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0,9349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-0,1 %</a:t>
                      </a:r>
                    </a:p>
                  </a:txBody>
                  <a:tcPr marL="9525" marR="9525" marT="9525" marB="0" anchor="b"/>
                </a:tc>
                <a:extLst>
                  <a:ext uri="{0D108BD9-81ED-4DB2-BD59-A6C34878D82A}">
                    <a16:rowId xmlns:a16="http://schemas.microsoft.com/office/drawing/2014/main" val="10003"/>
                  </a:ext>
                </a:extLst>
              </a:tr>
              <a:tr h="103041">
                <a:tc>
                  <a:txBody>
                    <a:bodyPr/>
                    <a:lstStyle/>
                    <a:p>
                      <a:pPr algn="l" fontAlgn="b"/>
                      <a:r>
                        <a:rPr lang="nb-NO" sz="1200" b="0" i="0" u="none" strike="noStrike" dirty="0">
                          <a:solidFill>
                            <a:srgbClr val="000000"/>
                          </a:solidFill>
                          <a:effectLst/>
                          <a:latin typeface="+mn-lt"/>
                        </a:rPr>
                        <a:t>Landbruk</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0,8918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0,8817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-1,0 %</a:t>
                      </a:r>
                    </a:p>
                  </a:txBody>
                  <a:tcPr marL="9525" marR="9525" marT="9525" marB="0" anchor="b"/>
                </a:tc>
                <a:extLst>
                  <a:ext uri="{0D108BD9-81ED-4DB2-BD59-A6C34878D82A}">
                    <a16:rowId xmlns:a16="http://schemas.microsoft.com/office/drawing/2014/main" val="10004"/>
                  </a:ext>
                </a:extLst>
              </a:tr>
              <a:tr h="103041">
                <a:tc>
                  <a:txBody>
                    <a:bodyPr/>
                    <a:lstStyle/>
                    <a:p>
                      <a:pPr algn="l" fontAlgn="b"/>
                      <a:r>
                        <a:rPr lang="nb-NO" sz="1200" u="none" strike="noStrike" dirty="0">
                          <a:effectLst/>
                          <a:latin typeface="+mn-lt"/>
                        </a:rPr>
                        <a:t>Grunnskole</a:t>
                      </a:r>
                      <a:endParaRPr lang="nb-NO" sz="1200" b="0" i="0" u="none" strike="noStrike" dirty="0">
                        <a:solidFill>
                          <a:srgbClr val="000000"/>
                        </a:solidFill>
                        <a:effectLst/>
                        <a:latin typeface="+mn-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0,9377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0,9386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0,1 %</a:t>
                      </a:r>
                    </a:p>
                  </a:txBody>
                  <a:tcPr marL="9525" marR="9525" marT="9525" marB="0" anchor="b"/>
                </a:tc>
                <a:extLst>
                  <a:ext uri="{0D108BD9-81ED-4DB2-BD59-A6C34878D82A}">
                    <a16:rowId xmlns:a16="http://schemas.microsoft.com/office/drawing/2014/main" val="10005"/>
                  </a:ext>
                </a:extLst>
              </a:tr>
              <a:tr h="103041">
                <a:tc>
                  <a:txBody>
                    <a:bodyPr/>
                    <a:lstStyle/>
                    <a:p>
                      <a:pPr algn="l" fontAlgn="b"/>
                      <a:r>
                        <a:rPr lang="nb-NO" sz="1200" u="none" strike="noStrike" dirty="0">
                          <a:effectLst/>
                          <a:latin typeface="+mn-lt"/>
                        </a:rPr>
                        <a:t>Pleie og omsorg</a:t>
                      </a:r>
                      <a:endParaRPr lang="nb-NO" sz="1200" b="0" i="0" u="none" strike="noStrike" dirty="0">
                        <a:solidFill>
                          <a:srgbClr val="000000"/>
                        </a:solidFill>
                        <a:effectLst/>
                        <a:latin typeface="+mn-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1,1394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1,1447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0,5 %</a:t>
                      </a:r>
                    </a:p>
                  </a:txBody>
                  <a:tcPr marL="9525" marR="9525" marT="9525" marB="0" anchor="b"/>
                </a:tc>
                <a:extLst>
                  <a:ext uri="{0D108BD9-81ED-4DB2-BD59-A6C34878D82A}">
                    <a16:rowId xmlns:a16="http://schemas.microsoft.com/office/drawing/2014/main" val="10006"/>
                  </a:ext>
                </a:extLst>
              </a:tr>
              <a:tr h="103041">
                <a:tc>
                  <a:txBody>
                    <a:bodyPr/>
                    <a:lstStyle/>
                    <a:p>
                      <a:pPr algn="l" fontAlgn="b"/>
                      <a:r>
                        <a:rPr lang="nb-NO" sz="1200" u="none" strike="noStrike" dirty="0">
                          <a:effectLst/>
                          <a:latin typeface="+mn-lt"/>
                        </a:rPr>
                        <a:t>Kommunehelse</a:t>
                      </a:r>
                      <a:endParaRPr lang="nb-NO" sz="1200" b="0" i="0" u="none" strike="noStrike" dirty="0">
                        <a:solidFill>
                          <a:srgbClr val="000000"/>
                        </a:solidFill>
                        <a:effectLst/>
                        <a:latin typeface="+mn-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0,9950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0,9967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0,2 %</a:t>
                      </a:r>
                    </a:p>
                  </a:txBody>
                  <a:tcPr marL="9525" marR="9525" marT="9525" marB="0" anchor="b"/>
                </a:tc>
                <a:extLst>
                  <a:ext uri="{0D108BD9-81ED-4DB2-BD59-A6C34878D82A}">
                    <a16:rowId xmlns:a16="http://schemas.microsoft.com/office/drawing/2014/main" val="10007"/>
                  </a:ext>
                </a:extLst>
              </a:tr>
              <a:tr h="103041">
                <a:tc>
                  <a:txBody>
                    <a:bodyPr/>
                    <a:lstStyle/>
                    <a:p>
                      <a:pPr algn="l" fontAlgn="b"/>
                      <a:r>
                        <a:rPr lang="nb-NO" sz="1200" u="none" strike="noStrike" dirty="0">
                          <a:effectLst/>
                          <a:latin typeface="+mn-lt"/>
                        </a:rPr>
                        <a:t>Barnevern</a:t>
                      </a:r>
                      <a:endParaRPr lang="nb-NO" sz="1200" b="0" i="0" u="none" strike="noStrike" dirty="0">
                        <a:solidFill>
                          <a:srgbClr val="000000"/>
                        </a:solidFill>
                        <a:effectLst/>
                        <a:latin typeface="+mn-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1,0090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0,9872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-2,2 %</a:t>
                      </a:r>
                    </a:p>
                  </a:txBody>
                  <a:tcPr marL="9525" marR="9525" marT="9525" marB="0" anchor="b"/>
                </a:tc>
                <a:extLst>
                  <a:ext uri="{0D108BD9-81ED-4DB2-BD59-A6C34878D82A}">
                    <a16:rowId xmlns:a16="http://schemas.microsoft.com/office/drawing/2014/main" val="10008"/>
                  </a:ext>
                </a:extLst>
              </a:tr>
              <a:tr h="103041">
                <a:tc>
                  <a:txBody>
                    <a:bodyPr/>
                    <a:lstStyle/>
                    <a:p>
                      <a:pPr algn="l" fontAlgn="b"/>
                      <a:r>
                        <a:rPr lang="nb-NO" sz="1200" u="none" strike="noStrike" dirty="0">
                          <a:effectLst/>
                          <a:latin typeface="+mn-lt"/>
                        </a:rPr>
                        <a:t>Sosialtjeneste</a:t>
                      </a:r>
                      <a:endParaRPr lang="nb-NO" sz="1200" b="0" i="0" u="none" strike="noStrike" dirty="0">
                        <a:solidFill>
                          <a:srgbClr val="000000"/>
                        </a:solidFill>
                        <a:effectLst/>
                        <a:latin typeface="+mn-lt"/>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0,9952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0,9768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-1,8 %</a:t>
                      </a:r>
                    </a:p>
                  </a:txBody>
                  <a:tcPr marL="9525" marR="9525" marT="9525" marB="0" anchor="b"/>
                </a:tc>
                <a:extLst>
                  <a:ext uri="{0D108BD9-81ED-4DB2-BD59-A6C34878D82A}">
                    <a16:rowId xmlns:a16="http://schemas.microsoft.com/office/drawing/2014/main" val="10009"/>
                  </a:ext>
                </a:extLst>
              </a:tr>
              <a:tr h="103041">
                <a:tc>
                  <a:txBody>
                    <a:bodyPr/>
                    <a:lstStyle/>
                    <a:p>
                      <a:pPr algn="l" fontAlgn="b"/>
                      <a:r>
                        <a:rPr lang="nb-NO" sz="1200" b="1" i="0" u="none" strike="noStrike" dirty="0">
                          <a:solidFill>
                            <a:srgbClr val="000000"/>
                          </a:solidFill>
                          <a:effectLst/>
                          <a:latin typeface="+mn-lt"/>
                        </a:rPr>
                        <a:t>Samlet kostnadsindeks</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1,0147</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1,0123</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-0,2 %</a:t>
                      </a:r>
                    </a:p>
                  </a:txBody>
                  <a:tcPr marL="9525" marR="9525" marT="9525" marB="0" anchor="b"/>
                </a:tc>
                <a:extLst>
                  <a:ext uri="{0D108BD9-81ED-4DB2-BD59-A6C34878D82A}">
                    <a16:rowId xmlns:a16="http://schemas.microsoft.com/office/drawing/2014/main" val="10010"/>
                  </a:ext>
                </a:extLst>
              </a:tr>
            </a:tbl>
          </a:graphicData>
        </a:graphic>
      </p:graphicFrame>
      <p:sp>
        <p:nvSpPr>
          <p:cNvPr id="8" name="Rektangel 7"/>
          <p:cNvSpPr/>
          <p:nvPr/>
        </p:nvSpPr>
        <p:spPr>
          <a:xfrm>
            <a:off x="940121" y="1371281"/>
            <a:ext cx="7056784" cy="230832"/>
          </a:xfrm>
          <a:prstGeom prst="rect">
            <a:avLst/>
          </a:prstGeom>
        </p:spPr>
        <p:txBody>
          <a:bodyPr wrap="square">
            <a:spAutoFit/>
          </a:bodyPr>
          <a:lstStyle/>
          <a:p>
            <a:pPr>
              <a:spcBef>
                <a:spcPts val="1200"/>
              </a:spcBef>
              <a:spcAft>
                <a:spcPts val="1200"/>
              </a:spcAft>
            </a:pPr>
            <a:r>
              <a:rPr lang="nb-NO" sz="900" i="1" dirty="0">
                <a:ea typeface="Calibri" panose="020F0502020204030204" pitchFamily="34" charset="0"/>
                <a:cs typeface="Arial" panose="020B0604020202020204" pitchFamily="34" charset="0"/>
              </a:rPr>
              <a:t>Mer-/mindreforbruk sammenlignet med «normert nivå». Larvik kommune. 2022-2023. Mill. kr. Kilde: KOSTRA/KDD/ beregninger ved TF</a:t>
            </a:r>
          </a:p>
        </p:txBody>
      </p:sp>
      <p:sp>
        <p:nvSpPr>
          <p:cNvPr id="9" name="Rektangel 8"/>
          <p:cNvSpPr/>
          <p:nvPr/>
        </p:nvSpPr>
        <p:spPr>
          <a:xfrm>
            <a:off x="940121" y="4059554"/>
            <a:ext cx="4487376" cy="230832"/>
          </a:xfrm>
          <a:prstGeom prst="rect">
            <a:avLst/>
          </a:prstGeom>
        </p:spPr>
        <p:txBody>
          <a:bodyPr wrap="square">
            <a:spAutoFit/>
          </a:bodyPr>
          <a:lstStyle/>
          <a:p>
            <a:pPr>
              <a:spcBef>
                <a:spcPts val="1200"/>
              </a:spcBef>
              <a:spcAft>
                <a:spcPts val="1200"/>
              </a:spcAft>
            </a:pPr>
            <a:r>
              <a:rPr lang="nb-NO" sz="900" i="1" dirty="0">
                <a:ea typeface="Calibri" panose="020F0502020204030204" pitchFamily="34" charset="0"/>
                <a:cs typeface="Arial" panose="020B0604020202020204" pitchFamily="34" charset="0"/>
              </a:rPr>
              <a:t>Netto driftsutgifter i kr per innb. 2022-2023. Kilde: KDD, beregninger ved TF</a:t>
            </a:r>
          </a:p>
        </p:txBody>
      </p:sp>
      <p:sp>
        <p:nvSpPr>
          <p:cNvPr id="10" name="Rektangel 9"/>
          <p:cNvSpPr/>
          <p:nvPr/>
        </p:nvSpPr>
        <p:spPr>
          <a:xfrm>
            <a:off x="6665012" y="4055418"/>
            <a:ext cx="3877188" cy="230832"/>
          </a:xfrm>
          <a:prstGeom prst="rect">
            <a:avLst/>
          </a:prstGeom>
        </p:spPr>
        <p:txBody>
          <a:bodyPr wrap="square">
            <a:spAutoFit/>
          </a:bodyPr>
          <a:lstStyle/>
          <a:p>
            <a:pPr>
              <a:spcBef>
                <a:spcPts val="1200"/>
              </a:spcBef>
              <a:spcAft>
                <a:spcPts val="1200"/>
              </a:spcAft>
            </a:pPr>
            <a:r>
              <a:rPr lang="nb-NO" sz="900" i="1" dirty="0">
                <a:ea typeface="Calibri" panose="020F0502020204030204" pitchFamily="34" charset="0"/>
                <a:cs typeface="Arial" panose="020B0604020202020204" pitchFamily="34" charset="0"/>
              </a:rPr>
              <a:t>Kostnadsindeks 2022-2023. Larvik kommune. Kilde: KDD/TF</a:t>
            </a:r>
          </a:p>
        </p:txBody>
      </p:sp>
    </p:spTree>
    <p:extLst>
      <p:ext uri="{BB962C8B-B14F-4D97-AF65-F5344CB8AC3E}">
        <p14:creationId xmlns:p14="http://schemas.microsoft.com/office/powerpoint/2010/main" val="249877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830012"/>
          </a:xfrm>
        </p:spPr>
        <p:txBody>
          <a:bodyPr>
            <a:normAutofit/>
          </a:bodyPr>
          <a:lstStyle/>
          <a:p>
            <a:r>
              <a:rPr lang="nb-NO" sz="3600" dirty="0"/>
              <a:t>Netto driftsutgifter 2022-2023 (kr per innb.)</a:t>
            </a:r>
          </a:p>
        </p:txBody>
      </p:sp>
      <p:sp>
        <p:nvSpPr>
          <p:cNvPr id="4" name="Plassholder for lysbildenummer 3"/>
          <p:cNvSpPr>
            <a:spLocks noGrp="1"/>
          </p:cNvSpPr>
          <p:nvPr>
            <p:ph type="sldNum" sz="quarter" idx="4294967295"/>
          </p:nvPr>
        </p:nvSpPr>
        <p:spPr>
          <a:xfrm>
            <a:off x="115824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11</a:t>
            </a:fld>
            <a:endParaRPr lang="nb-NO" dirty="0"/>
          </a:p>
        </p:txBody>
      </p:sp>
      <p:sp>
        <p:nvSpPr>
          <p:cNvPr id="6" name="Rektangel 5"/>
          <p:cNvSpPr/>
          <p:nvPr/>
        </p:nvSpPr>
        <p:spPr>
          <a:xfrm>
            <a:off x="849182" y="1267217"/>
            <a:ext cx="8239540" cy="230832"/>
          </a:xfrm>
          <a:prstGeom prst="rect">
            <a:avLst/>
          </a:prstGeom>
        </p:spPr>
        <p:txBody>
          <a:bodyPr wrap="square">
            <a:spAutoFit/>
          </a:bodyPr>
          <a:lstStyle/>
          <a:p>
            <a:pPr>
              <a:spcBef>
                <a:spcPts val="1200"/>
              </a:spcBef>
              <a:spcAft>
                <a:spcPts val="1200"/>
              </a:spcAft>
            </a:pPr>
            <a:r>
              <a:rPr lang="nb-NO" sz="900" i="1" dirty="0">
                <a:ea typeface="Calibri" panose="020F0502020204030204" pitchFamily="34" charset="0"/>
                <a:cs typeface="Arial" panose="020B0604020202020204" pitchFamily="34" charset="0"/>
              </a:rPr>
              <a:t>Netto driftsutgifter på sentrale tjenesteområder fordelt på KOSTRA-funksjoner. Kr per innb. 2022-2023. Kilde: KDD/beregninger ved TF</a:t>
            </a:r>
          </a:p>
        </p:txBody>
      </p:sp>
      <p:graphicFrame>
        <p:nvGraphicFramePr>
          <p:cNvPr id="3" name="Tabell 2"/>
          <p:cNvGraphicFramePr>
            <a:graphicFrameLocks noGrp="1"/>
          </p:cNvGraphicFramePr>
          <p:nvPr>
            <p:extLst>
              <p:ext uri="{D42A27DB-BD31-4B8C-83A1-F6EECF244321}">
                <p14:modId xmlns:p14="http://schemas.microsoft.com/office/powerpoint/2010/main" val="3681071335"/>
              </p:ext>
            </p:extLst>
          </p:nvPr>
        </p:nvGraphicFramePr>
        <p:xfrm>
          <a:off x="900502" y="1484094"/>
          <a:ext cx="8136901" cy="5274818"/>
        </p:xfrm>
        <a:graphic>
          <a:graphicData uri="http://schemas.openxmlformats.org/drawingml/2006/table">
            <a:tbl>
              <a:tblPr firstRow="1" bandRow="1">
                <a:tableStyleId>{5C22544A-7EE6-4342-B048-85BDC9FD1C3A}</a:tableStyleId>
              </a:tblPr>
              <a:tblGrid>
                <a:gridCol w="3355045">
                  <a:extLst>
                    <a:ext uri="{9D8B030D-6E8A-4147-A177-3AD203B41FA5}">
                      <a16:colId xmlns:a16="http://schemas.microsoft.com/office/drawing/2014/main" val="20000"/>
                    </a:ext>
                  </a:extLst>
                </a:gridCol>
                <a:gridCol w="796976">
                  <a:extLst>
                    <a:ext uri="{9D8B030D-6E8A-4147-A177-3AD203B41FA5}">
                      <a16:colId xmlns:a16="http://schemas.microsoft.com/office/drawing/2014/main" val="20001"/>
                    </a:ext>
                  </a:extLst>
                </a:gridCol>
                <a:gridCol w="796976">
                  <a:extLst>
                    <a:ext uri="{9D8B030D-6E8A-4147-A177-3AD203B41FA5}">
                      <a16:colId xmlns:a16="http://schemas.microsoft.com/office/drawing/2014/main" val="20002"/>
                    </a:ext>
                  </a:extLst>
                </a:gridCol>
                <a:gridCol w="796976">
                  <a:extLst>
                    <a:ext uri="{9D8B030D-6E8A-4147-A177-3AD203B41FA5}">
                      <a16:colId xmlns:a16="http://schemas.microsoft.com/office/drawing/2014/main" val="20003"/>
                    </a:ext>
                  </a:extLst>
                </a:gridCol>
                <a:gridCol w="796976">
                  <a:extLst>
                    <a:ext uri="{9D8B030D-6E8A-4147-A177-3AD203B41FA5}">
                      <a16:colId xmlns:a16="http://schemas.microsoft.com/office/drawing/2014/main" val="20004"/>
                    </a:ext>
                  </a:extLst>
                </a:gridCol>
                <a:gridCol w="796976">
                  <a:extLst>
                    <a:ext uri="{9D8B030D-6E8A-4147-A177-3AD203B41FA5}">
                      <a16:colId xmlns:a16="http://schemas.microsoft.com/office/drawing/2014/main" val="20005"/>
                    </a:ext>
                  </a:extLst>
                </a:gridCol>
                <a:gridCol w="796976">
                  <a:extLst>
                    <a:ext uri="{9D8B030D-6E8A-4147-A177-3AD203B41FA5}">
                      <a16:colId xmlns:a16="http://schemas.microsoft.com/office/drawing/2014/main" val="20006"/>
                    </a:ext>
                  </a:extLst>
                </a:gridCol>
              </a:tblGrid>
              <a:tr h="132071">
                <a:tc>
                  <a:txBody>
                    <a:bodyPr/>
                    <a:lstStyle/>
                    <a:p>
                      <a:pPr algn="ctr" fontAlgn="b"/>
                      <a:endParaRPr lang="nb-NO" sz="900" b="1" i="0" u="none" strike="noStrike" dirty="0">
                        <a:solidFill>
                          <a:schemeClr val="tx1"/>
                        </a:solidFill>
                        <a:effectLst/>
                        <a:latin typeface="+mn-lt"/>
                      </a:endParaRPr>
                    </a:p>
                  </a:txBody>
                  <a:tcPr marL="6604" marR="6604" marT="6604" marB="0" anchor="b"/>
                </a:tc>
                <a:tc gridSpan="3">
                  <a:txBody>
                    <a:bodyPr/>
                    <a:lstStyle/>
                    <a:p>
                      <a:pPr algn="ctr" fontAlgn="b"/>
                      <a:r>
                        <a:rPr lang="nb-NO" sz="900" u="none" strike="noStrike" dirty="0">
                          <a:effectLst/>
                        </a:rPr>
                        <a:t>Larvik</a:t>
                      </a:r>
                      <a:endParaRPr lang="nb-NO" sz="900" b="1" i="0" u="none" strike="noStrike" dirty="0">
                        <a:solidFill>
                          <a:schemeClr val="tx1"/>
                        </a:solidFill>
                        <a:effectLst/>
                        <a:latin typeface="+mn-lt"/>
                      </a:endParaRPr>
                    </a:p>
                  </a:txBody>
                  <a:tcPr marL="6604" marR="6604" marT="6604" marB="0" anchor="b"/>
                </a:tc>
                <a:tc hMerge="1">
                  <a:txBody>
                    <a:bodyPr/>
                    <a:lstStyle/>
                    <a:p>
                      <a:endParaRPr lang="nb-NO"/>
                    </a:p>
                  </a:txBody>
                  <a:tcPr/>
                </a:tc>
                <a:tc hMerge="1">
                  <a:txBody>
                    <a:bodyPr/>
                    <a:lstStyle/>
                    <a:p>
                      <a:endParaRPr lang="nb-NO"/>
                    </a:p>
                  </a:txBody>
                  <a:tcPr/>
                </a:tc>
                <a:tc gridSpan="3">
                  <a:txBody>
                    <a:bodyPr/>
                    <a:lstStyle/>
                    <a:p>
                      <a:pPr algn="ctr" fontAlgn="b"/>
                      <a:r>
                        <a:rPr lang="nb-NO" sz="900" u="none" strike="noStrike">
                          <a:effectLst/>
                        </a:rPr>
                        <a:t>Landet</a:t>
                      </a:r>
                      <a:endParaRPr lang="nb-NO" sz="900" b="1" i="0" u="none" strike="noStrike">
                        <a:solidFill>
                          <a:schemeClr val="tx1"/>
                        </a:solidFill>
                        <a:effectLst/>
                        <a:latin typeface="+mn-lt"/>
                      </a:endParaRPr>
                    </a:p>
                  </a:txBody>
                  <a:tcPr marL="6604" marR="6604" marT="6604" marB="0" anchor="b"/>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132071">
                <a:tc>
                  <a:txBody>
                    <a:bodyPr/>
                    <a:lstStyle/>
                    <a:p>
                      <a:pPr algn="ctr" fontAlgn="b"/>
                      <a:endParaRPr lang="nb-NO" sz="900" b="1" i="0" u="none" strike="noStrike" dirty="0">
                        <a:solidFill>
                          <a:schemeClr val="tx1"/>
                        </a:solidFill>
                        <a:effectLst/>
                        <a:latin typeface="+mn-lt"/>
                      </a:endParaRPr>
                    </a:p>
                  </a:txBody>
                  <a:tcPr marL="6604" marR="6604" marT="6604" marB="0" anchor="b"/>
                </a:tc>
                <a:tc>
                  <a:txBody>
                    <a:bodyPr/>
                    <a:lstStyle/>
                    <a:p>
                      <a:pPr algn="ctr" fontAlgn="b"/>
                      <a:r>
                        <a:rPr lang="nb-NO" sz="900" b="1" i="0" u="none" strike="noStrike" dirty="0">
                          <a:effectLst/>
                        </a:rPr>
                        <a:t>2022</a:t>
                      </a:r>
                      <a:endParaRPr lang="nb-NO" sz="900" b="1" i="0" u="none" strike="noStrike" dirty="0">
                        <a:solidFill>
                          <a:schemeClr val="tx1"/>
                        </a:solidFill>
                        <a:effectLst/>
                        <a:latin typeface="+mn-lt"/>
                      </a:endParaRPr>
                    </a:p>
                  </a:txBody>
                  <a:tcPr marL="6604" marR="6604" marT="6604" marB="0" anchor="b"/>
                </a:tc>
                <a:tc>
                  <a:txBody>
                    <a:bodyPr/>
                    <a:lstStyle/>
                    <a:p>
                      <a:pPr algn="ctr" fontAlgn="b"/>
                      <a:r>
                        <a:rPr lang="nb-NO" sz="900" b="1" i="0" u="none" strike="noStrike" dirty="0">
                          <a:effectLst/>
                        </a:rPr>
                        <a:t>2023</a:t>
                      </a:r>
                      <a:endParaRPr lang="nb-NO" sz="900" b="1" i="0" u="none" strike="noStrike" dirty="0">
                        <a:solidFill>
                          <a:schemeClr val="tx1"/>
                        </a:solidFill>
                        <a:effectLst/>
                        <a:latin typeface="+mn-lt"/>
                      </a:endParaRPr>
                    </a:p>
                  </a:txBody>
                  <a:tcPr marL="6604" marR="6604" marT="6604" marB="0" anchor="b"/>
                </a:tc>
                <a:tc>
                  <a:txBody>
                    <a:bodyPr/>
                    <a:lstStyle/>
                    <a:p>
                      <a:pPr algn="ctr" fontAlgn="b"/>
                      <a:r>
                        <a:rPr lang="nb-NO" sz="900" b="1" i="0" u="none" strike="noStrike" dirty="0">
                          <a:effectLst/>
                        </a:rPr>
                        <a:t>Endring</a:t>
                      </a:r>
                      <a:endParaRPr lang="nb-NO" sz="900" b="1" i="0" u="none" strike="noStrike" dirty="0">
                        <a:solidFill>
                          <a:schemeClr val="tx1"/>
                        </a:solidFill>
                        <a:effectLst/>
                        <a:latin typeface="+mn-lt"/>
                      </a:endParaRPr>
                    </a:p>
                  </a:txBody>
                  <a:tcPr marL="6604" marR="6604" marT="6604" marB="0" anchor="b"/>
                </a:tc>
                <a:tc>
                  <a:txBody>
                    <a:bodyPr/>
                    <a:lstStyle/>
                    <a:p>
                      <a:pPr algn="ctr" fontAlgn="b"/>
                      <a:r>
                        <a:rPr lang="nb-NO" sz="900" b="1" i="0" u="none" strike="noStrike" dirty="0">
                          <a:effectLst/>
                        </a:rPr>
                        <a:t>2022</a:t>
                      </a:r>
                      <a:endParaRPr lang="nb-NO" sz="900" b="1" i="0" u="none" strike="noStrike" dirty="0">
                        <a:solidFill>
                          <a:schemeClr val="tx1"/>
                        </a:solidFill>
                        <a:effectLst/>
                        <a:latin typeface="+mn-lt"/>
                      </a:endParaRPr>
                    </a:p>
                  </a:txBody>
                  <a:tcPr marL="6604" marR="6604" marT="6604" marB="0" anchor="b"/>
                </a:tc>
                <a:tc>
                  <a:txBody>
                    <a:bodyPr/>
                    <a:lstStyle/>
                    <a:p>
                      <a:pPr algn="ctr" fontAlgn="b"/>
                      <a:r>
                        <a:rPr lang="nb-NO" sz="900" b="1" i="0" u="none" strike="noStrike" dirty="0">
                          <a:effectLst/>
                        </a:rPr>
                        <a:t>2023</a:t>
                      </a:r>
                      <a:endParaRPr lang="nb-NO" sz="900" b="1" i="0" u="none" strike="noStrike" dirty="0">
                        <a:solidFill>
                          <a:schemeClr val="tx1"/>
                        </a:solidFill>
                        <a:effectLst/>
                        <a:latin typeface="+mn-lt"/>
                      </a:endParaRPr>
                    </a:p>
                  </a:txBody>
                  <a:tcPr marL="6604" marR="6604" marT="6604" marB="0" anchor="b"/>
                </a:tc>
                <a:tc>
                  <a:txBody>
                    <a:bodyPr/>
                    <a:lstStyle/>
                    <a:p>
                      <a:pPr algn="ctr" fontAlgn="b"/>
                      <a:r>
                        <a:rPr lang="nb-NO" sz="900" b="1" i="0" u="none" strike="noStrike" dirty="0">
                          <a:effectLst/>
                        </a:rPr>
                        <a:t>Endring</a:t>
                      </a:r>
                      <a:endParaRPr lang="nb-NO" sz="900" b="1" i="0" u="none" strike="noStrike" dirty="0">
                        <a:solidFill>
                          <a:schemeClr val="tx1"/>
                        </a:solidFill>
                        <a:effectLst/>
                        <a:latin typeface="+mn-lt"/>
                      </a:endParaRPr>
                    </a:p>
                  </a:txBody>
                  <a:tcPr marL="6604" marR="6604" marT="6604" marB="0" anchor="b"/>
                </a:tc>
                <a:extLst>
                  <a:ext uri="{0D108BD9-81ED-4DB2-BD59-A6C34878D82A}">
                    <a16:rowId xmlns:a16="http://schemas.microsoft.com/office/drawing/2014/main" val="10001"/>
                  </a:ext>
                </a:extLst>
              </a:tr>
              <a:tr h="132071">
                <a:tc>
                  <a:txBody>
                    <a:bodyPr/>
                    <a:lstStyle/>
                    <a:p>
                      <a:pPr algn="l" fontAlgn="b"/>
                      <a:r>
                        <a:rPr lang="nb-NO" sz="900" b="1" u="none" strike="noStrike" dirty="0">
                          <a:effectLst/>
                        </a:rPr>
                        <a:t>Barnehage (F201, 211, 221)</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dirty="0">
                          <a:solidFill>
                            <a:srgbClr val="000000"/>
                          </a:solidFill>
                          <a:effectLst/>
                          <a:latin typeface="Calibri" panose="020F0502020204030204" pitchFamily="34" charset="0"/>
                        </a:rPr>
                        <a:t>8 385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9 326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11,2 %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9 968</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10 995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10,3 %</a:t>
                      </a:r>
                    </a:p>
                  </a:txBody>
                  <a:tcPr marL="9525" marR="9525" marT="9525" marB="0" anchor="b"/>
                </a:tc>
                <a:extLst>
                  <a:ext uri="{0D108BD9-81ED-4DB2-BD59-A6C34878D82A}">
                    <a16:rowId xmlns:a16="http://schemas.microsoft.com/office/drawing/2014/main" val="10002"/>
                  </a:ext>
                </a:extLst>
              </a:tr>
              <a:tr h="132071">
                <a:tc>
                  <a:txBody>
                    <a:bodyPr/>
                    <a:lstStyle/>
                    <a:p>
                      <a:pPr algn="l" fontAlgn="b"/>
                      <a:r>
                        <a:rPr lang="nb-NO" sz="900" u="none" strike="noStrike" dirty="0">
                          <a:effectLst/>
                        </a:rPr>
                        <a:t>201 Barnehage</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7 112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7 693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8,2 %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8 388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9 203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9,7 %</a:t>
                      </a:r>
                    </a:p>
                  </a:txBody>
                  <a:tcPr marL="9525" marR="9525" marT="9525" marB="0" anchor="b"/>
                </a:tc>
                <a:extLst>
                  <a:ext uri="{0D108BD9-81ED-4DB2-BD59-A6C34878D82A}">
                    <a16:rowId xmlns:a16="http://schemas.microsoft.com/office/drawing/2014/main" val="10003"/>
                  </a:ext>
                </a:extLst>
              </a:tr>
              <a:tr h="132071">
                <a:tc>
                  <a:txBody>
                    <a:bodyPr/>
                    <a:lstStyle/>
                    <a:p>
                      <a:pPr algn="l" fontAlgn="b"/>
                      <a:r>
                        <a:rPr lang="nb-NO" sz="900" u="none" strike="noStrike" dirty="0">
                          <a:effectLst/>
                        </a:rPr>
                        <a:t>211 Styrket tilbud til førskolebarn</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670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792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18,3 %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861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959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11,5 %</a:t>
                      </a:r>
                    </a:p>
                  </a:txBody>
                  <a:tcPr marL="9525" marR="9525" marT="9525" marB="0" anchor="b"/>
                </a:tc>
                <a:extLst>
                  <a:ext uri="{0D108BD9-81ED-4DB2-BD59-A6C34878D82A}">
                    <a16:rowId xmlns:a16="http://schemas.microsoft.com/office/drawing/2014/main" val="10004"/>
                  </a:ext>
                </a:extLst>
              </a:tr>
              <a:tr h="132071">
                <a:tc>
                  <a:txBody>
                    <a:bodyPr/>
                    <a:lstStyle/>
                    <a:p>
                      <a:pPr algn="l" fontAlgn="b"/>
                      <a:r>
                        <a:rPr lang="nb-NO" sz="900" u="none" strike="noStrike" dirty="0">
                          <a:effectLst/>
                        </a:rPr>
                        <a:t>221 Barnehagelokaler og skyss</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603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841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39,5 %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719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832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15,7 %</a:t>
                      </a:r>
                    </a:p>
                  </a:txBody>
                  <a:tcPr marL="9525" marR="9525" marT="9525" marB="0" anchor="b"/>
                </a:tc>
                <a:extLst>
                  <a:ext uri="{0D108BD9-81ED-4DB2-BD59-A6C34878D82A}">
                    <a16:rowId xmlns:a16="http://schemas.microsoft.com/office/drawing/2014/main" val="10005"/>
                  </a:ext>
                </a:extLst>
              </a:tr>
              <a:tr h="132071">
                <a:tc>
                  <a:txBody>
                    <a:bodyPr/>
                    <a:lstStyle/>
                    <a:p>
                      <a:pPr algn="l" fontAlgn="b"/>
                      <a:r>
                        <a:rPr lang="nb-NO" sz="900" b="1" u="none" strike="noStrike" dirty="0">
                          <a:effectLst/>
                        </a:rPr>
                        <a:t>Administrasjon og styring (F100, 110, 120, 121, 130) </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3 385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4 095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21,0 %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5 263</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5 826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10,7 %</a:t>
                      </a:r>
                    </a:p>
                  </a:txBody>
                  <a:tcPr marL="9525" marR="9525" marT="9525" marB="0" anchor="b"/>
                </a:tc>
                <a:extLst>
                  <a:ext uri="{0D108BD9-81ED-4DB2-BD59-A6C34878D82A}">
                    <a16:rowId xmlns:a16="http://schemas.microsoft.com/office/drawing/2014/main" val="10006"/>
                  </a:ext>
                </a:extLst>
              </a:tr>
              <a:tr h="132071">
                <a:tc>
                  <a:txBody>
                    <a:bodyPr/>
                    <a:lstStyle/>
                    <a:p>
                      <a:pPr algn="l" fontAlgn="b"/>
                      <a:r>
                        <a:rPr lang="nb-NO" sz="900" u="none" strike="noStrike" dirty="0">
                          <a:effectLst/>
                        </a:rPr>
                        <a:t>100 Politisk styring</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231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301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30,1 %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377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487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29,3 %</a:t>
                      </a:r>
                    </a:p>
                  </a:txBody>
                  <a:tcPr marL="9525" marR="9525" marT="9525" marB="0" anchor="b"/>
                </a:tc>
                <a:extLst>
                  <a:ext uri="{0D108BD9-81ED-4DB2-BD59-A6C34878D82A}">
                    <a16:rowId xmlns:a16="http://schemas.microsoft.com/office/drawing/2014/main" val="10007"/>
                  </a:ext>
                </a:extLst>
              </a:tr>
              <a:tr h="132071">
                <a:tc>
                  <a:txBody>
                    <a:bodyPr/>
                    <a:lstStyle/>
                    <a:p>
                      <a:pPr algn="l" fontAlgn="b"/>
                      <a:r>
                        <a:rPr lang="nb-NO" sz="900" u="none" strike="noStrike" dirty="0">
                          <a:effectLst/>
                        </a:rPr>
                        <a:t>110 Kontroll og revisjon</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-8,7 %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5,0 %</a:t>
                      </a:r>
                    </a:p>
                  </a:txBody>
                  <a:tcPr marL="9525" marR="9525" marT="9525" marB="0" anchor="b"/>
                </a:tc>
                <a:extLst>
                  <a:ext uri="{0D108BD9-81ED-4DB2-BD59-A6C34878D82A}">
                    <a16:rowId xmlns:a16="http://schemas.microsoft.com/office/drawing/2014/main" val="10008"/>
                  </a:ext>
                </a:extLst>
              </a:tr>
              <a:tr h="132071">
                <a:tc>
                  <a:txBody>
                    <a:bodyPr/>
                    <a:lstStyle/>
                    <a:p>
                      <a:pPr algn="l" fontAlgn="b"/>
                      <a:r>
                        <a:rPr lang="nb-NO" sz="900" u="none" strike="noStrike" dirty="0">
                          <a:effectLst/>
                        </a:rPr>
                        <a:t>120 Administrasjon</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2 748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3 278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19,3 %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3 898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4 300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10,3 %</a:t>
                      </a:r>
                    </a:p>
                  </a:txBody>
                  <a:tcPr marL="9525" marR="9525" marT="9525" marB="0" anchor="b"/>
                </a:tc>
                <a:extLst>
                  <a:ext uri="{0D108BD9-81ED-4DB2-BD59-A6C34878D82A}">
                    <a16:rowId xmlns:a16="http://schemas.microsoft.com/office/drawing/2014/main" val="10009"/>
                  </a:ext>
                </a:extLst>
              </a:tr>
              <a:tr h="132071">
                <a:tc>
                  <a:txBody>
                    <a:bodyPr/>
                    <a:lstStyle/>
                    <a:p>
                      <a:pPr algn="l" fontAlgn="b"/>
                      <a:r>
                        <a:rPr lang="nb-NO" sz="900" u="none" strike="noStrike" dirty="0">
                          <a:effectLst/>
                        </a:rPr>
                        <a:t>121 Forvaltningsutgifter i eiendomsforvaltningen</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175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56,7 %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393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419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6,7 %</a:t>
                      </a:r>
                    </a:p>
                  </a:txBody>
                  <a:tcPr marL="9525" marR="9525" marT="9525" marB="0" anchor="b"/>
                </a:tc>
                <a:extLst>
                  <a:ext uri="{0D108BD9-81ED-4DB2-BD59-A6C34878D82A}">
                    <a16:rowId xmlns:a16="http://schemas.microsoft.com/office/drawing/2014/main" val="10010"/>
                  </a:ext>
                </a:extLst>
              </a:tr>
              <a:tr h="132071">
                <a:tc>
                  <a:txBody>
                    <a:bodyPr/>
                    <a:lstStyle/>
                    <a:p>
                      <a:pPr algn="l" fontAlgn="b"/>
                      <a:r>
                        <a:rPr lang="nb-NO" sz="900" u="none" strike="noStrike" dirty="0">
                          <a:effectLst/>
                        </a:rPr>
                        <a:t>130 Administrasjonslokaler</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222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276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24,0 %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489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508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4,0 %</a:t>
                      </a:r>
                    </a:p>
                  </a:txBody>
                  <a:tcPr marL="9525" marR="9525" marT="9525" marB="0" anchor="b"/>
                </a:tc>
                <a:extLst>
                  <a:ext uri="{0D108BD9-81ED-4DB2-BD59-A6C34878D82A}">
                    <a16:rowId xmlns:a16="http://schemas.microsoft.com/office/drawing/2014/main" val="10011"/>
                  </a:ext>
                </a:extLst>
              </a:tr>
              <a:tr h="132071">
                <a:tc>
                  <a:txBody>
                    <a:bodyPr/>
                    <a:lstStyle/>
                    <a:p>
                      <a:pPr algn="l" fontAlgn="b"/>
                      <a:r>
                        <a:rPr lang="nb-NO" sz="900" b="1" u="none" strike="noStrike" dirty="0">
                          <a:effectLst/>
                        </a:rPr>
                        <a:t>Landbruk (F329)</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54</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70</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30,2 %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124</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140</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13,2 %</a:t>
                      </a:r>
                    </a:p>
                  </a:txBody>
                  <a:tcPr marL="9525" marR="9525" marT="9525" marB="0" anchor="b"/>
                </a:tc>
                <a:extLst>
                  <a:ext uri="{0D108BD9-81ED-4DB2-BD59-A6C34878D82A}">
                    <a16:rowId xmlns:a16="http://schemas.microsoft.com/office/drawing/2014/main" val="10012"/>
                  </a:ext>
                </a:extLst>
              </a:tr>
              <a:tr h="132071">
                <a:tc>
                  <a:txBody>
                    <a:bodyPr/>
                    <a:lstStyle/>
                    <a:p>
                      <a:pPr algn="l" fontAlgn="b"/>
                      <a:r>
                        <a:rPr lang="nn-NO" sz="900" u="none" strike="noStrike">
                          <a:effectLst/>
                        </a:rPr>
                        <a:t>329 Landbruksforvaltning og landbruksbasert næringsutvikling</a:t>
                      </a:r>
                      <a:endParaRPr lang="nn-NO" sz="9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30,2 %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140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13,2 %</a:t>
                      </a:r>
                    </a:p>
                  </a:txBody>
                  <a:tcPr marL="9525" marR="9525" marT="9525" marB="0" anchor="b"/>
                </a:tc>
                <a:extLst>
                  <a:ext uri="{0D108BD9-81ED-4DB2-BD59-A6C34878D82A}">
                    <a16:rowId xmlns:a16="http://schemas.microsoft.com/office/drawing/2014/main" val="10013"/>
                  </a:ext>
                </a:extLst>
              </a:tr>
              <a:tr h="132071">
                <a:tc>
                  <a:txBody>
                    <a:bodyPr/>
                    <a:lstStyle/>
                    <a:p>
                      <a:pPr algn="l" fontAlgn="b"/>
                      <a:r>
                        <a:rPr lang="nb-NO" sz="900" b="1" u="none" strike="noStrike" dirty="0">
                          <a:effectLst/>
                        </a:rPr>
                        <a:t>Grunnskole (F202, 215, 222, 223)</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13 736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15 152</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10,3 %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15 962</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17 447</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9,3 %</a:t>
                      </a:r>
                    </a:p>
                  </a:txBody>
                  <a:tcPr marL="9525" marR="9525" marT="9525" marB="0" anchor="b"/>
                </a:tc>
                <a:extLst>
                  <a:ext uri="{0D108BD9-81ED-4DB2-BD59-A6C34878D82A}">
                    <a16:rowId xmlns:a16="http://schemas.microsoft.com/office/drawing/2014/main" val="10014"/>
                  </a:ext>
                </a:extLst>
              </a:tr>
              <a:tr h="132071">
                <a:tc>
                  <a:txBody>
                    <a:bodyPr/>
                    <a:lstStyle/>
                    <a:p>
                      <a:pPr algn="l" fontAlgn="b"/>
                      <a:r>
                        <a:rPr lang="nb-NO" sz="900" u="none" strike="noStrike">
                          <a:effectLst/>
                        </a:rPr>
                        <a:t>202 Grunnskole</a:t>
                      </a:r>
                      <a:endParaRPr lang="nb-NO" sz="9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11 121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12 001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7,9 %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12 363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13 444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8,7 %</a:t>
                      </a:r>
                    </a:p>
                  </a:txBody>
                  <a:tcPr marL="9525" marR="9525" marT="9525" marB="0" anchor="b"/>
                </a:tc>
                <a:extLst>
                  <a:ext uri="{0D108BD9-81ED-4DB2-BD59-A6C34878D82A}">
                    <a16:rowId xmlns:a16="http://schemas.microsoft.com/office/drawing/2014/main" val="10015"/>
                  </a:ext>
                </a:extLst>
              </a:tr>
              <a:tr h="132071">
                <a:tc>
                  <a:txBody>
                    <a:bodyPr/>
                    <a:lstStyle/>
                    <a:p>
                      <a:pPr algn="l" fontAlgn="b"/>
                      <a:r>
                        <a:rPr lang="nb-NO" sz="900" u="none" strike="noStrike" dirty="0">
                          <a:effectLst/>
                        </a:rPr>
                        <a:t>215 Skolefritidstilbud</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313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569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81,8 %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457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693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51,6 %</a:t>
                      </a:r>
                    </a:p>
                  </a:txBody>
                  <a:tcPr marL="9525" marR="9525" marT="9525" marB="0" anchor="b"/>
                </a:tc>
                <a:extLst>
                  <a:ext uri="{0D108BD9-81ED-4DB2-BD59-A6C34878D82A}">
                    <a16:rowId xmlns:a16="http://schemas.microsoft.com/office/drawing/2014/main" val="10016"/>
                  </a:ext>
                </a:extLst>
              </a:tr>
              <a:tr h="132071">
                <a:tc>
                  <a:txBody>
                    <a:bodyPr/>
                    <a:lstStyle/>
                    <a:p>
                      <a:pPr algn="l" fontAlgn="b"/>
                      <a:r>
                        <a:rPr lang="nb-NO" sz="900" u="none" strike="noStrike" dirty="0">
                          <a:effectLst/>
                        </a:rPr>
                        <a:t>222 Skolelokaler</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2 038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2 286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12,1 %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2 852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3 001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5,2 %</a:t>
                      </a:r>
                    </a:p>
                  </a:txBody>
                  <a:tcPr marL="9525" marR="9525" marT="9525" marB="0" anchor="b"/>
                </a:tc>
                <a:extLst>
                  <a:ext uri="{0D108BD9-81ED-4DB2-BD59-A6C34878D82A}">
                    <a16:rowId xmlns:a16="http://schemas.microsoft.com/office/drawing/2014/main" val="10017"/>
                  </a:ext>
                </a:extLst>
              </a:tr>
              <a:tr h="132071">
                <a:tc>
                  <a:txBody>
                    <a:bodyPr/>
                    <a:lstStyle/>
                    <a:p>
                      <a:pPr algn="l" fontAlgn="b"/>
                      <a:r>
                        <a:rPr lang="nb-NO" sz="900" u="none" strike="noStrike" dirty="0">
                          <a:effectLst/>
                        </a:rPr>
                        <a:t>223 Skoleskyss</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265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297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12,2 %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289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309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6,7 %</a:t>
                      </a:r>
                    </a:p>
                  </a:txBody>
                  <a:tcPr marL="9525" marR="9525" marT="9525" marB="0" anchor="b"/>
                </a:tc>
                <a:extLst>
                  <a:ext uri="{0D108BD9-81ED-4DB2-BD59-A6C34878D82A}">
                    <a16:rowId xmlns:a16="http://schemas.microsoft.com/office/drawing/2014/main" val="10018"/>
                  </a:ext>
                </a:extLst>
              </a:tr>
              <a:tr h="132071">
                <a:tc>
                  <a:txBody>
                    <a:bodyPr/>
                    <a:lstStyle/>
                    <a:p>
                      <a:pPr algn="l" fontAlgn="b"/>
                      <a:r>
                        <a:rPr lang="nb-NO" sz="900" b="1" u="none" strike="noStrike" dirty="0">
                          <a:effectLst/>
                        </a:rPr>
                        <a:t>Pleie og omsorg (F234, 253, 254, 261)</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24 137</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26 211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8,6 %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23 786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26 087</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9,7 %</a:t>
                      </a:r>
                    </a:p>
                  </a:txBody>
                  <a:tcPr marL="9525" marR="9525" marT="9525" marB="0" anchor="b"/>
                </a:tc>
                <a:extLst>
                  <a:ext uri="{0D108BD9-81ED-4DB2-BD59-A6C34878D82A}">
                    <a16:rowId xmlns:a16="http://schemas.microsoft.com/office/drawing/2014/main" val="10019"/>
                  </a:ext>
                </a:extLst>
              </a:tr>
              <a:tr h="132071">
                <a:tc>
                  <a:txBody>
                    <a:bodyPr/>
                    <a:lstStyle/>
                    <a:p>
                      <a:pPr algn="l" fontAlgn="b"/>
                      <a:r>
                        <a:rPr lang="nb-NO" sz="900" u="none" strike="noStrike" dirty="0">
                          <a:effectLst/>
                        </a:rPr>
                        <a:t>234 Aktivisering eldre og funksjonshemmede</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1 354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1 407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3,9 %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1 211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1 298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7,1 %</a:t>
                      </a:r>
                    </a:p>
                  </a:txBody>
                  <a:tcPr marL="9525" marR="9525" marT="9525" marB="0" anchor="b"/>
                </a:tc>
                <a:extLst>
                  <a:ext uri="{0D108BD9-81ED-4DB2-BD59-A6C34878D82A}">
                    <a16:rowId xmlns:a16="http://schemas.microsoft.com/office/drawing/2014/main" val="10020"/>
                  </a:ext>
                </a:extLst>
              </a:tr>
              <a:tr h="132071">
                <a:tc>
                  <a:txBody>
                    <a:bodyPr/>
                    <a:lstStyle/>
                    <a:p>
                      <a:pPr algn="l" fontAlgn="b"/>
                      <a:r>
                        <a:rPr lang="nb-NO" sz="900" u="none" strike="noStrike" dirty="0">
                          <a:effectLst/>
                        </a:rPr>
                        <a:t>253 Helse- og omsorgstjenester i institusjon</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10 749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11 869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10,4 %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8 514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9 354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9,9 %</a:t>
                      </a:r>
                    </a:p>
                  </a:txBody>
                  <a:tcPr marL="9525" marR="9525" marT="9525" marB="0" anchor="b"/>
                </a:tc>
                <a:extLst>
                  <a:ext uri="{0D108BD9-81ED-4DB2-BD59-A6C34878D82A}">
                    <a16:rowId xmlns:a16="http://schemas.microsoft.com/office/drawing/2014/main" val="10021"/>
                  </a:ext>
                </a:extLst>
              </a:tr>
              <a:tr h="132071">
                <a:tc>
                  <a:txBody>
                    <a:bodyPr/>
                    <a:lstStyle/>
                    <a:p>
                      <a:pPr algn="l" fontAlgn="b"/>
                      <a:r>
                        <a:rPr lang="nb-NO" sz="900" u="none" strike="noStrike" dirty="0">
                          <a:effectLst/>
                        </a:rPr>
                        <a:t>254 Helse- og omsorgstjenester til hjemmeboende</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10 644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11 396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7,1 %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12 769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14 095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10,4 %</a:t>
                      </a:r>
                    </a:p>
                  </a:txBody>
                  <a:tcPr marL="9525" marR="9525" marT="9525" marB="0" anchor="b"/>
                </a:tc>
                <a:extLst>
                  <a:ext uri="{0D108BD9-81ED-4DB2-BD59-A6C34878D82A}">
                    <a16:rowId xmlns:a16="http://schemas.microsoft.com/office/drawing/2014/main" val="10022"/>
                  </a:ext>
                </a:extLst>
              </a:tr>
              <a:tr h="132071">
                <a:tc>
                  <a:txBody>
                    <a:bodyPr/>
                    <a:lstStyle/>
                    <a:p>
                      <a:pPr algn="l" fontAlgn="b"/>
                      <a:r>
                        <a:rPr lang="nb-NO" sz="900" u="none" strike="noStrike" dirty="0">
                          <a:effectLst/>
                        </a:rPr>
                        <a:t>261 Institusjonslokaler</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1 390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1 540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10,8 %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1 292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1 341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3,7 %</a:t>
                      </a:r>
                    </a:p>
                  </a:txBody>
                  <a:tcPr marL="9525" marR="9525" marT="9525" marB="0" anchor="b"/>
                </a:tc>
                <a:extLst>
                  <a:ext uri="{0D108BD9-81ED-4DB2-BD59-A6C34878D82A}">
                    <a16:rowId xmlns:a16="http://schemas.microsoft.com/office/drawing/2014/main" val="10023"/>
                  </a:ext>
                </a:extLst>
              </a:tr>
              <a:tr h="132071">
                <a:tc>
                  <a:txBody>
                    <a:bodyPr/>
                    <a:lstStyle/>
                    <a:p>
                      <a:pPr algn="l" fontAlgn="b"/>
                      <a:r>
                        <a:rPr lang="nb-NO" sz="900" b="1" u="none" strike="noStrike" dirty="0">
                          <a:effectLst/>
                        </a:rPr>
                        <a:t>Kommunehelse (F232, 233, 241)</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4 611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4 895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6,2 %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4 425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4 706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6,4 %</a:t>
                      </a:r>
                    </a:p>
                  </a:txBody>
                  <a:tcPr marL="9525" marR="9525" marT="9525" marB="0" anchor="b"/>
                </a:tc>
                <a:extLst>
                  <a:ext uri="{0D108BD9-81ED-4DB2-BD59-A6C34878D82A}">
                    <a16:rowId xmlns:a16="http://schemas.microsoft.com/office/drawing/2014/main" val="10024"/>
                  </a:ext>
                </a:extLst>
              </a:tr>
              <a:tr h="132071">
                <a:tc>
                  <a:txBody>
                    <a:bodyPr/>
                    <a:lstStyle/>
                    <a:p>
                      <a:pPr algn="l" fontAlgn="b"/>
                      <a:r>
                        <a:rPr lang="nb-NO" sz="900" u="none" strike="noStrike" dirty="0">
                          <a:effectLst/>
                        </a:rPr>
                        <a:t>232 Helsestasjons- og skolehelsetjeneste</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614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761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23,8 %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922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1 023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11,0 %</a:t>
                      </a:r>
                    </a:p>
                  </a:txBody>
                  <a:tcPr marL="9525" marR="9525" marT="9525" marB="0" anchor="b"/>
                </a:tc>
                <a:extLst>
                  <a:ext uri="{0D108BD9-81ED-4DB2-BD59-A6C34878D82A}">
                    <a16:rowId xmlns:a16="http://schemas.microsoft.com/office/drawing/2014/main" val="10025"/>
                  </a:ext>
                </a:extLst>
              </a:tr>
              <a:tr h="132071">
                <a:tc>
                  <a:txBody>
                    <a:bodyPr/>
                    <a:lstStyle/>
                    <a:p>
                      <a:pPr algn="l" fontAlgn="b"/>
                      <a:r>
                        <a:rPr lang="nb-NO" sz="900" u="none" strike="noStrike" dirty="0">
                          <a:effectLst/>
                        </a:rPr>
                        <a:t>233 Annet forebyggende helsearbeid</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977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832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-14,8 %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637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507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-20,5 %</a:t>
                      </a:r>
                    </a:p>
                  </a:txBody>
                  <a:tcPr marL="9525" marR="9525" marT="9525" marB="0" anchor="b"/>
                </a:tc>
                <a:extLst>
                  <a:ext uri="{0D108BD9-81ED-4DB2-BD59-A6C34878D82A}">
                    <a16:rowId xmlns:a16="http://schemas.microsoft.com/office/drawing/2014/main" val="10026"/>
                  </a:ext>
                </a:extLst>
              </a:tr>
              <a:tr h="132071">
                <a:tc>
                  <a:txBody>
                    <a:bodyPr/>
                    <a:lstStyle/>
                    <a:p>
                      <a:pPr algn="l" fontAlgn="b"/>
                      <a:r>
                        <a:rPr lang="nb-NO" sz="900" u="none" strike="noStrike" dirty="0">
                          <a:effectLst/>
                        </a:rPr>
                        <a:t>241 Diagnose, behandling, habilitering og rehabilitering</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3 020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3 302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9,3 %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2 866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3 177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10,8 %</a:t>
                      </a:r>
                    </a:p>
                  </a:txBody>
                  <a:tcPr marL="9525" marR="9525" marT="9525" marB="0" anchor="b"/>
                </a:tc>
                <a:extLst>
                  <a:ext uri="{0D108BD9-81ED-4DB2-BD59-A6C34878D82A}">
                    <a16:rowId xmlns:a16="http://schemas.microsoft.com/office/drawing/2014/main" val="10027"/>
                  </a:ext>
                </a:extLst>
              </a:tr>
              <a:tr h="132071">
                <a:tc>
                  <a:txBody>
                    <a:bodyPr/>
                    <a:lstStyle/>
                    <a:p>
                      <a:pPr algn="l" fontAlgn="b"/>
                      <a:r>
                        <a:rPr lang="nb-NO" sz="900" b="1" u="none" strike="noStrike" dirty="0">
                          <a:effectLst/>
                        </a:rPr>
                        <a:t>Barnevern (F244, 251, 252)</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2 645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2 828</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6,9 %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2 704</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2 887</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6,8 %</a:t>
                      </a:r>
                    </a:p>
                  </a:txBody>
                  <a:tcPr marL="9525" marR="9525" marT="9525" marB="0" anchor="b"/>
                </a:tc>
                <a:extLst>
                  <a:ext uri="{0D108BD9-81ED-4DB2-BD59-A6C34878D82A}">
                    <a16:rowId xmlns:a16="http://schemas.microsoft.com/office/drawing/2014/main" val="10028"/>
                  </a:ext>
                </a:extLst>
              </a:tr>
              <a:tr h="132071">
                <a:tc>
                  <a:txBody>
                    <a:bodyPr/>
                    <a:lstStyle/>
                    <a:p>
                      <a:pPr algn="l" fontAlgn="b"/>
                      <a:r>
                        <a:rPr lang="nb-NO" sz="900" u="none" strike="noStrike" dirty="0">
                          <a:effectLst/>
                        </a:rPr>
                        <a:t>244 Barneverntjeneste</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873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941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7,9 %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994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1 101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10,8 %</a:t>
                      </a:r>
                    </a:p>
                  </a:txBody>
                  <a:tcPr marL="9525" marR="9525" marT="9525" marB="0" anchor="b"/>
                </a:tc>
                <a:extLst>
                  <a:ext uri="{0D108BD9-81ED-4DB2-BD59-A6C34878D82A}">
                    <a16:rowId xmlns:a16="http://schemas.microsoft.com/office/drawing/2014/main" val="10029"/>
                  </a:ext>
                </a:extLst>
              </a:tr>
              <a:tr h="132071">
                <a:tc>
                  <a:txBody>
                    <a:bodyPr/>
                    <a:lstStyle/>
                    <a:p>
                      <a:pPr algn="l" fontAlgn="b"/>
                      <a:r>
                        <a:rPr lang="nb-NO" sz="900" u="none" strike="noStrike" dirty="0">
                          <a:effectLst/>
                        </a:rPr>
                        <a:t>251 Barneverntiltak når barnet ikke er plassert av barnevernet</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195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265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35,8 %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314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345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9,8 %</a:t>
                      </a:r>
                    </a:p>
                  </a:txBody>
                  <a:tcPr marL="9525" marR="9525" marT="9525" marB="0" anchor="b"/>
                </a:tc>
                <a:extLst>
                  <a:ext uri="{0D108BD9-81ED-4DB2-BD59-A6C34878D82A}">
                    <a16:rowId xmlns:a16="http://schemas.microsoft.com/office/drawing/2014/main" val="10030"/>
                  </a:ext>
                </a:extLst>
              </a:tr>
              <a:tr h="132071">
                <a:tc>
                  <a:txBody>
                    <a:bodyPr/>
                    <a:lstStyle/>
                    <a:p>
                      <a:pPr algn="l" fontAlgn="b"/>
                      <a:r>
                        <a:rPr lang="nb-NO" sz="900" u="none" strike="noStrike" dirty="0">
                          <a:effectLst/>
                        </a:rPr>
                        <a:t>252 Barneverntiltak når barnet er plassert av barnevernet</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1 578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1 621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2,8 %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1 395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1 441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3,3 %</a:t>
                      </a:r>
                    </a:p>
                  </a:txBody>
                  <a:tcPr marL="9525" marR="9525" marT="9525" marB="0" anchor="b"/>
                </a:tc>
                <a:extLst>
                  <a:ext uri="{0D108BD9-81ED-4DB2-BD59-A6C34878D82A}">
                    <a16:rowId xmlns:a16="http://schemas.microsoft.com/office/drawing/2014/main" val="10031"/>
                  </a:ext>
                </a:extLst>
              </a:tr>
              <a:tr h="132071">
                <a:tc>
                  <a:txBody>
                    <a:bodyPr/>
                    <a:lstStyle/>
                    <a:p>
                      <a:pPr algn="l" fontAlgn="b"/>
                      <a:r>
                        <a:rPr lang="nb-NO" sz="900" b="1" u="none" strike="noStrike" dirty="0">
                          <a:effectLst/>
                        </a:rPr>
                        <a:t>Sosialtjeneste (F242, 243, 281)</a:t>
                      </a:r>
                      <a:endParaRPr lang="nb-NO" sz="9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2 486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2 981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19,9 %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3 062</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3 771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23,2 %</a:t>
                      </a:r>
                    </a:p>
                  </a:txBody>
                  <a:tcPr marL="9525" marR="9525" marT="9525" marB="0" anchor="b"/>
                </a:tc>
                <a:extLst>
                  <a:ext uri="{0D108BD9-81ED-4DB2-BD59-A6C34878D82A}">
                    <a16:rowId xmlns:a16="http://schemas.microsoft.com/office/drawing/2014/main" val="10032"/>
                  </a:ext>
                </a:extLst>
              </a:tr>
              <a:tr h="132071">
                <a:tc>
                  <a:txBody>
                    <a:bodyPr/>
                    <a:lstStyle/>
                    <a:p>
                      <a:pPr algn="l" fontAlgn="b"/>
                      <a:r>
                        <a:rPr lang="nb-NO" sz="900" u="none" strike="noStrike" dirty="0">
                          <a:effectLst/>
                        </a:rPr>
                        <a:t>242 Råd, veiledning og sosialt forebyggende arbeid</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724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810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11,9 %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1 163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1 408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21,0 %</a:t>
                      </a:r>
                    </a:p>
                  </a:txBody>
                  <a:tcPr marL="9525" marR="9525" marT="9525" marB="0" anchor="b"/>
                </a:tc>
                <a:extLst>
                  <a:ext uri="{0D108BD9-81ED-4DB2-BD59-A6C34878D82A}">
                    <a16:rowId xmlns:a16="http://schemas.microsoft.com/office/drawing/2014/main" val="10033"/>
                  </a:ext>
                </a:extLst>
              </a:tr>
              <a:tr h="132071">
                <a:tc>
                  <a:txBody>
                    <a:bodyPr/>
                    <a:lstStyle/>
                    <a:p>
                      <a:pPr algn="l" fontAlgn="b"/>
                      <a:r>
                        <a:rPr lang="nb-NO" sz="900" u="none" strike="noStrike" dirty="0">
                          <a:effectLst/>
                        </a:rPr>
                        <a:t>243 Tilbud til personer med rusproblemer</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177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186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5,0 %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537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572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6,6 %</a:t>
                      </a:r>
                    </a:p>
                  </a:txBody>
                  <a:tcPr marL="9525" marR="9525" marT="9525" marB="0" anchor="b"/>
                </a:tc>
                <a:extLst>
                  <a:ext uri="{0D108BD9-81ED-4DB2-BD59-A6C34878D82A}">
                    <a16:rowId xmlns:a16="http://schemas.microsoft.com/office/drawing/2014/main" val="10034"/>
                  </a:ext>
                </a:extLst>
              </a:tr>
              <a:tr h="132071">
                <a:tc>
                  <a:txBody>
                    <a:bodyPr/>
                    <a:lstStyle/>
                    <a:p>
                      <a:pPr algn="l" fontAlgn="b"/>
                      <a:r>
                        <a:rPr lang="nb-NO" sz="900" u="none" strike="noStrike" dirty="0">
                          <a:effectLst/>
                        </a:rPr>
                        <a:t>281 Ytelse til livsopphold</a:t>
                      </a:r>
                      <a:endParaRPr lang="nb-NO"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1 585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1 985</a:t>
                      </a:r>
                    </a:p>
                  </a:txBody>
                  <a:tcPr marL="9525" marR="9525" marT="9525" marB="0" anchor="b"/>
                </a:tc>
                <a:tc>
                  <a:txBody>
                    <a:bodyPr/>
                    <a:lstStyle/>
                    <a:p>
                      <a:pPr algn="r" fontAlgn="b"/>
                      <a:r>
                        <a:rPr lang="nb-NO" sz="900" b="0" i="0" u="none" strike="noStrike" dirty="0">
                          <a:solidFill>
                            <a:srgbClr val="000000"/>
                          </a:solidFill>
                          <a:effectLst/>
                          <a:latin typeface="Calibri" panose="020F0502020204030204" pitchFamily="34" charset="0"/>
                        </a:rPr>
                        <a:t>25,2 %</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1 362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1 791</a:t>
                      </a:r>
                    </a:p>
                  </a:txBody>
                  <a:tcPr marL="9525" marR="9525" marT="9525" marB="0" anchor="b"/>
                </a:tc>
                <a:tc>
                  <a:txBody>
                    <a:bodyPr/>
                    <a:lstStyle/>
                    <a:p>
                      <a:pPr algn="r" fontAlgn="b"/>
                      <a:r>
                        <a:rPr lang="nb-NO" sz="900" b="0" i="0" u="none" strike="noStrike" dirty="0">
                          <a:solidFill>
                            <a:srgbClr val="000000"/>
                          </a:solidFill>
                          <a:effectLst/>
                          <a:latin typeface="Calibri" panose="020F0502020204030204" pitchFamily="34" charset="0"/>
                        </a:rPr>
                        <a:t>31,5 %</a:t>
                      </a:r>
                    </a:p>
                  </a:txBody>
                  <a:tcPr marL="9525" marR="9525" marT="9525" marB="0" anchor="b"/>
                </a:tc>
                <a:extLst>
                  <a:ext uri="{0D108BD9-81ED-4DB2-BD59-A6C34878D82A}">
                    <a16:rowId xmlns:a16="http://schemas.microsoft.com/office/drawing/2014/main" val="10035"/>
                  </a:ext>
                </a:extLst>
              </a:tr>
            </a:tbl>
          </a:graphicData>
        </a:graphic>
      </p:graphicFrame>
    </p:spTree>
    <p:extLst>
      <p:ext uri="{BB962C8B-B14F-4D97-AF65-F5344CB8AC3E}">
        <p14:creationId xmlns:p14="http://schemas.microsoft.com/office/powerpoint/2010/main" val="179619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838033"/>
          </a:xfrm>
        </p:spPr>
        <p:txBody>
          <a:bodyPr>
            <a:normAutofit fontScale="90000"/>
          </a:bodyPr>
          <a:lstStyle/>
          <a:p>
            <a:r>
              <a:rPr lang="nb-NO" sz="2800" dirty="0"/>
              <a:t>Dokumentasjon av utviklingen i utgiftsutjevn. tilskudd/trekk 2022-2024 </a:t>
            </a:r>
            <a:br>
              <a:rPr lang="nb-NO" sz="2800" dirty="0"/>
            </a:br>
            <a:r>
              <a:rPr lang="nb-NO" sz="2800" dirty="0"/>
              <a:t>– fordelt på delkostnadsområder</a:t>
            </a:r>
          </a:p>
        </p:txBody>
      </p:sp>
      <p:sp>
        <p:nvSpPr>
          <p:cNvPr id="4" name="Plassholder for lysbildenummer 3"/>
          <p:cNvSpPr>
            <a:spLocks noGrp="1"/>
          </p:cNvSpPr>
          <p:nvPr>
            <p:ph type="sldNum" sz="quarter" idx="4"/>
          </p:nvPr>
        </p:nvSpPr>
        <p:spPr>
          <a:xfrm>
            <a:off x="82296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12</a:t>
            </a:fld>
            <a:endParaRPr lang="nb-NO" dirty="0"/>
          </a:p>
        </p:txBody>
      </p:sp>
      <p:sp>
        <p:nvSpPr>
          <p:cNvPr id="6" name="TekstSylinder 5"/>
          <p:cNvSpPr txBox="1"/>
          <p:nvPr/>
        </p:nvSpPr>
        <p:spPr>
          <a:xfrm>
            <a:off x="2195538" y="1772817"/>
            <a:ext cx="1736566" cy="307777"/>
          </a:xfrm>
          <a:prstGeom prst="rect">
            <a:avLst/>
          </a:prstGeom>
          <a:noFill/>
        </p:spPr>
        <p:txBody>
          <a:bodyPr wrap="none" rtlCol="0">
            <a:spAutoFit/>
          </a:bodyPr>
          <a:lstStyle/>
          <a:p>
            <a:r>
              <a:rPr lang="nb-NO" sz="1400" b="1" dirty="0">
                <a:solidFill>
                  <a:schemeClr val="bg1"/>
                </a:solidFill>
              </a:rPr>
              <a:t>Delkostnadsområder</a:t>
            </a:r>
          </a:p>
        </p:txBody>
      </p:sp>
      <p:sp>
        <p:nvSpPr>
          <p:cNvPr id="5" name="Rektangel 4"/>
          <p:cNvSpPr/>
          <p:nvPr/>
        </p:nvSpPr>
        <p:spPr>
          <a:xfrm>
            <a:off x="911403" y="1526704"/>
            <a:ext cx="7622997" cy="230832"/>
          </a:xfrm>
          <a:prstGeom prst="rect">
            <a:avLst/>
          </a:prstGeom>
        </p:spPr>
        <p:txBody>
          <a:bodyPr wrap="square">
            <a:spAutoFit/>
          </a:bodyPr>
          <a:lstStyle/>
          <a:p>
            <a:pPr>
              <a:spcBef>
                <a:spcPts val="1200"/>
              </a:spcBef>
              <a:spcAft>
                <a:spcPts val="1200"/>
              </a:spcAft>
            </a:pPr>
            <a:r>
              <a:rPr lang="nb-NO" sz="900" i="1" dirty="0">
                <a:ea typeface="Calibri" panose="020F0502020204030204" pitchFamily="34" charset="0"/>
                <a:cs typeface="Arial" panose="020B0604020202020204" pitchFamily="34" charset="0"/>
              </a:rPr>
              <a:t>Utgiftsutjevningen 2022-2024 – fordelt på delkostnadsområder. Larvik kommune. Kilde: KDD/beregninger ved TF</a:t>
            </a:r>
          </a:p>
        </p:txBody>
      </p:sp>
      <p:graphicFrame>
        <p:nvGraphicFramePr>
          <p:cNvPr id="3" name="Tabell 2"/>
          <p:cNvGraphicFramePr>
            <a:graphicFrameLocks noGrp="1"/>
          </p:cNvGraphicFramePr>
          <p:nvPr>
            <p:extLst>
              <p:ext uri="{D42A27DB-BD31-4B8C-83A1-F6EECF244321}">
                <p14:modId xmlns:p14="http://schemas.microsoft.com/office/powerpoint/2010/main" val="3466669984"/>
              </p:ext>
            </p:extLst>
          </p:nvPr>
        </p:nvGraphicFramePr>
        <p:xfrm>
          <a:off x="1012793" y="1772817"/>
          <a:ext cx="6532914" cy="2739777"/>
        </p:xfrm>
        <a:graphic>
          <a:graphicData uri="http://schemas.openxmlformats.org/drawingml/2006/table">
            <a:tbl>
              <a:tblPr firstRow="1" bandRow="1">
                <a:tableStyleId>{5C22544A-7EE6-4342-B048-85BDC9FD1C3A}</a:tableStyleId>
              </a:tblPr>
              <a:tblGrid>
                <a:gridCol w="2560194">
                  <a:extLst>
                    <a:ext uri="{9D8B030D-6E8A-4147-A177-3AD203B41FA5}">
                      <a16:colId xmlns:a16="http://schemas.microsoft.com/office/drawing/2014/main" val="20000"/>
                    </a:ext>
                  </a:extLst>
                </a:gridCol>
                <a:gridCol w="662120">
                  <a:extLst>
                    <a:ext uri="{9D8B030D-6E8A-4147-A177-3AD203B41FA5}">
                      <a16:colId xmlns:a16="http://schemas.microsoft.com/office/drawing/2014/main" val="20002"/>
                    </a:ext>
                  </a:extLst>
                </a:gridCol>
                <a:gridCol w="662120">
                  <a:extLst>
                    <a:ext uri="{9D8B030D-6E8A-4147-A177-3AD203B41FA5}">
                      <a16:colId xmlns:a16="http://schemas.microsoft.com/office/drawing/2014/main" val="20003"/>
                    </a:ext>
                  </a:extLst>
                </a:gridCol>
                <a:gridCol w="662120">
                  <a:extLst>
                    <a:ext uri="{9D8B030D-6E8A-4147-A177-3AD203B41FA5}">
                      <a16:colId xmlns:a16="http://schemas.microsoft.com/office/drawing/2014/main" val="1273344308"/>
                    </a:ext>
                  </a:extLst>
                </a:gridCol>
                <a:gridCol w="662120">
                  <a:extLst>
                    <a:ext uri="{9D8B030D-6E8A-4147-A177-3AD203B41FA5}">
                      <a16:colId xmlns:a16="http://schemas.microsoft.com/office/drawing/2014/main" val="20005"/>
                    </a:ext>
                  </a:extLst>
                </a:gridCol>
                <a:gridCol w="662120">
                  <a:extLst>
                    <a:ext uri="{9D8B030D-6E8A-4147-A177-3AD203B41FA5}">
                      <a16:colId xmlns:a16="http://schemas.microsoft.com/office/drawing/2014/main" val="20006"/>
                    </a:ext>
                  </a:extLst>
                </a:gridCol>
                <a:gridCol w="662120">
                  <a:extLst>
                    <a:ext uri="{9D8B030D-6E8A-4147-A177-3AD203B41FA5}">
                      <a16:colId xmlns:a16="http://schemas.microsoft.com/office/drawing/2014/main" val="3470143297"/>
                    </a:ext>
                  </a:extLst>
                </a:gridCol>
              </a:tblGrid>
              <a:tr h="430917">
                <a:tc rowSpan="2">
                  <a:txBody>
                    <a:bodyPr/>
                    <a:lstStyle/>
                    <a:p>
                      <a:pPr algn="l" fontAlgn="t"/>
                      <a:r>
                        <a:rPr lang="nb-NO" sz="1200" u="none" strike="noStrike" dirty="0">
                          <a:solidFill>
                            <a:schemeClr val="bg1"/>
                          </a:solidFill>
                          <a:effectLst/>
                        </a:rPr>
                        <a:t>Delkostnadsområder</a:t>
                      </a:r>
                      <a:endParaRPr lang="nb-NO" sz="1200" b="0" i="0" u="none" strike="noStrike" dirty="0">
                        <a:solidFill>
                          <a:schemeClr val="bg1"/>
                        </a:solidFill>
                        <a:effectLst/>
                        <a:latin typeface="Calibri" panose="020F0502020204030204" pitchFamily="34" charset="0"/>
                      </a:endParaRPr>
                    </a:p>
                  </a:txBody>
                  <a:tcPr marL="9525" marR="9525" marT="9525" marB="0" anchor="ct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nb-NO" sz="1200" u="none" strike="noStrike" dirty="0">
                          <a:solidFill>
                            <a:schemeClr val="bg1"/>
                          </a:solidFill>
                          <a:effectLst/>
                        </a:rPr>
                        <a:t>Utslag fra delkostnadsnøklene</a:t>
                      </a:r>
                      <a:endParaRPr lang="nb-NO" sz="1200" b="0" i="0" u="none" strike="noStrike" dirty="0">
                        <a:solidFill>
                          <a:schemeClr val="bg1"/>
                        </a:solidFill>
                        <a:effectLst/>
                        <a:latin typeface="Calibri" panose="020F0502020204030204" pitchFamily="34" charset="0"/>
                      </a:endParaRPr>
                    </a:p>
                    <a:p>
                      <a:pPr algn="ctr" fontAlgn="b"/>
                      <a:endParaRPr lang="nb-NO"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nb-NO" sz="1200" b="0" i="0" u="none" strike="noStrike" dirty="0">
                        <a:solidFill>
                          <a:schemeClr val="bg1"/>
                        </a:solidFill>
                        <a:effectLst/>
                        <a:latin typeface="Calibri" panose="020F0502020204030204" pitchFamily="34" charset="0"/>
                      </a:endParaRPr>
                    </a:p>
                  </a:txBody>
                  <a:tcPr marL="9525" marR="9525" marT="9525" marB="0" anchor="b"/>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nb-NO" sz="1200" u="none" strike="noStrike" dirty="0">
                          <a:solidFill>
                            <a:schemeClr val="bg1"/>
                          </a:solidFill>
                          <a:effectLst/>
                        </a:rPr>
                        <a:t>Tillegg/trekk (omfordeling) for kommunen i 1000 kr</a:t>
                      </a:r>
                      <a:endParaRPr lang="nb-NO" sz="1200" b="0" i="0" u="none" strike="noStrike" dirty="0">
                        <a:solidFill>
                          <a:schemeClr val="bg1"/>
                        </a:solidFill>
                        <a:effectLst/>
                        <a:latin typeface="Calibri" panose="020F0502020204030204" pitchFamily="34" charset="0"/>
                      </a:endParaRPr>
                    </a:p>
                  </a:txBody>
                  <a:tcPr marL="9525" marR="9525" marT="9525" marB="0" anchor="b"/>
                </a:tc>
                <a:tc hMerge="1">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nb-NO" sz="12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12666">
                <a:tc vMerge="1">
                  <a:txBody>
                    <a:bodyPr/>
                    <a:lstStyle/>
                    <a:p>
                      <a:endParaRPr lang="nb-NO"/>
                    </a:p>
                  </a:txBody>
                  <a:tcPr/>
                </a:tc>
                <a:tc>
                  <a:txBody>
                    <a:bodyPr/>
                    <a:lstStyle/>
                    <a:p>
                      <a:pPr algn="ctr" fontAlgn="b"/>
                      <a:r>
                        <a:rPr lang="nb-NO" sz="1200" b="1" u="none" strike="noStrike" dirty="0">
                          <a:effectLst/>
                        </a:rPr>
                        <a:t>2022</a:t>
                      </a:r>
                      <a:endParaRPr lang="nb-NO"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200" b="1" i="0" u="none" strike="noStrike" dirty="0">
                          <a:solidFill>
                            <a:srgbClr val="000000"/>
                          </a:solidFill>
                          <a:effectLst/>
                          <a:latin typeface="Calibri" panose="020F0502020204030204" pitchFamily="34" charset="0"/>
                        </a:rPr>
                        <a:t>2023</a:t>
                      </a:r>
                    </a:p>
                  </a:txBody>
                  <a:tcPr marL="9525" marR="9525" marT="9525" marB="0" anchor="b"/>
                </a:tc>
                <a:tc>
                  <a:txBody>
                    <a:bodyPr/>
                    <a:lstStyle/>
                    <a:p>
                      <a:pPr algn="ctr" fontAlgn="b"/>
                      <a:r>
                        <a:rPr lang="nb-NO" sz="1200" b="1" i="0" u="none" strike="noStrike" dirty="0">
                          <a:solidFill>
                            <a:srgbClr val="000000"/>
                          </a:solidFill>
                          <a:effectLst/>
                          <a:latin typeface="Calibri" panose="020F0502020204030204" pitchFamily="34" charset="0"/>
                        </a:rPr>
                        <a:t>2024</a:t>
                      </a:r>
                    </a:p>
                  </a:txBody>
                  <a:tcPr marL="9525" marR="9525" marT="9525" marB="0" anchor="b"/>
                </a:tc>
                <a:tc>
                  <a:txBody>
                    <a:bodyPr/>
                    <a:lstStyle/>
                    <a:p>
                      <a:pPr algn="ctr" fontAlgn="b"/>
                      <a:r>
                        <a:rPr lang="nb-NO" sz="1200" b="1" u="none" strike="noStrike" dirty="0">
                          <a:effectLst/>
                        </a:rPr>
                        <a:t>2022</a:t>
                      </a:r>
                      <a:endParaRPr lang="nb-NO"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200" b="1" i="0" u="none" strike="noStrike" dirty="0">
                          <a:solidFill>
                            <a:srgbClr val="000000"/>
                          </a:solidFill>
                          <a:effectLst/>
                          <a:latin typeface="Calibri" panose="020F0502020204030204" pitchFamily="34" charset="0"/>
                        </a:rPr>
                        <a:t>2023</a:t>
                      </a:r>
                    </a:p>
                  </a:txBody>
                  <a:tcPr marL="9525" marR="9525" marT="9525" marB="0" anchor="b"/>
                </a:tc>
                <a:tc>
                  <a:txBody>
                    <a:bodyPr/>
                    <a:lstStyle/>
                    <a:p>
                      <a:pPr algn="ctr" fontAlgn="b"/>
                      <a:r>
                        <a:rPr lang="nb-NO" sz="1200" b="1" i="0" u="none" strike="noStrike" dirty="0">
                          <a:solidFill>
                            <a:srgbClr val="000000"/>
                          </a:solidFill>
                          <a:effectLst/>
                          <a:latin typeface="Calibri" panose="020F0502020204030204" pitchFamily="34" charset="0"/>
                        </a:rPr>
                        <a:t>2024</a:t>
                      </a:r>
                    </a:p>
                  </a:txBody>
                  <a:tcPr marL="9525" marR="9525" marT="9525" marB="0" anchor="b"/>
                </a:tc>
                <a:extLst>
                  <a:ext uri="{0D108BD9-81ED-4DB2-BD59-A6C34878D82A}">
                    <a16:rowId xmlns:a16="http://schemas.microsoft.com/office/drawing/2014/main" val="10001"/>
                  </a:ext>
                </a:extLst>
              </a:tr>
              <a:tr h="112666">
                <a:tc>
                  <a:txBody>
                    <a:bodyPr/>
                    <a:lstStyle/>
                    <a:p>
                      <a:pPr algn="l" fontAlgn="b"/>
                      <a:r>
                        <a:rPr lang="nb-NO" sz="1200" u="none" strike="noStrike" dirty="0">
                          <a:effectLst/>
                        </a:rPr>
                        <a:t>Barnehage</a:t>
                      </a:r>
                      <a:endParaRPr lang="nb-N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0,9202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0,9090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0,9130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-35 462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-43 619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-42 852</a:t>
                      </a:r>
                    </a:p>
                  </a:txBody>
                  <a:tcPr marL="9525" marR="9525" marT="9525" marB="0" anchor="b"/>
                </a:tc>
                <a:extLst>
                  <a:ext uri="{0D108BD9-81ED-4DB2-BD59-A6C34878D82A}">
                    <a16:rowId xmlns:a16="http://schemas.microsoft.com/office/drawing/2014/main" val="10002"/>
                  </a:ext>
                </a:extLst>
              </a:tr>
              <a:tr h="112666">
                <a:tc>
                  <a:txBody>
                    <a:bodyPr/>
                    <a:lstStyle/>
                    <a:p>
                      <a:pPr algn="l" fontAlgn="b"/>
                      <a:r>
                        <a:rPr lang="nb-NO" sz="1200" u="none" strike="noStrike" dirty="0">
                          <a:effectLst/>
                        </a:rPr>
                        <a:t>Administrasjon</a:t>
                      </a:r>
                      <a:endParaRPr lang="nb-N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0,9357</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0,9349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0,9339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-14 546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-15 644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-16 264</a:t>
                      </a:r>
                    </a:p>
                  </a:txBody>
                  <a:tcPr marL="9525" marR="9525" marT="9525" marB="0" anchor="b"/>
                </a:tc>
                <a:extLst>
                  <a:ext uri="{0D108BD9-81ED-4DB2-BD59-A6C34878D82A}">
                    <a16:rowId xmlns:a16="http://schemas.microsoft.com/office/drawing/2014/main" val="10003"/>
                  </a:ext>
                </a:extLst>
              </a:tr>
              <a:tr h="112666">
                <a:tc>
                  <a:txBody>
                    <a:bodyPr/>
                    <a:lstStyle/>
                    <a:p>
                      <a:pPr algn="l" fontAlgn="b"/>
                      <a:r>
                        <a:rPr lang="nb-NO" sz="1200" u="none" strike="noStrike" dirty="0">
                          <a:effectLst/>
                        </a:rPr>
                        <a:t>Landbruk</a:t>
                      </a:r>
                      <a:endParaRPr lang="nb-N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0,8918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0,8817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0,9077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-631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-733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-553</a:t>
                      </a:r>
                    </a:p>
                  </a:txBody>
                  <a:tcPr marL="9525" marR="9525" marT="9525" marB="0" anchor="b"/>
                </a:tc>
                <a:extLst>
                  <a:ext uri="{0D108BD9-81ED-4DB2-BD59-A6C34878D82A}">
                    <a16:rowId xmlns:a16="http://schemas.microsoft.com/office/drawing/2014/main" val="10004"/>
                  </a:ext>
                </a:extLst>
              </a:tr>
              <a:tr h="158728">
                <a:tc>
                  <a:txBody>
                    <a:bodyPr/>
                    <a:lstStyle/>
                    <a:p>
                      <a:pPr algn="l" fontAlgn="b"/>
                      <a:r>
                        <a:rPr lang="nb-NO" sz="1200" u="none" strike="noStrike" dirty="0">
                          <a:effectLst/>
                        </a:rPr>
                        <a:t>Grunnskole</a:t>
                      </a:r>
                      <a:endParaRPr lang="nb-N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0,9377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0,9386</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0,9423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-44 331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-47 146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-43 659</a:t>
                      </a:r>
                    </a:p>
                  </a:txBody>
                  <a:tcPr marL="9525" marR="9525" marT="9525" marB="0" anchor="b"/>
                </a:tc>
                <a:extLst>
                  <a:ext uri="{0D108BD9-81ED-4DB2-BD59-A6C34878D82A}">
                    <a16:rowId xmlns:a16="http://schemas.microsoft.com/office/drawing/2014/main" val="10005"/>
                  </a:ext>
                </a:extLst>
              </a:tr>
              <a:tr h="112666">
                <a:tc>
                  <a:txBody>
                    <a:bodyPr/>
                    <a:lstStyle/>
                    <a:p>
                      <a:pPr algn="l" fontAlgn="b"/>
                      <a:r>
                        <a:rPr lang="nb-NO" sz="1200" u="none" strike="noStrike" dirty="0">
                          <a:effectLst/>
                        </a:rPr>
                        <a:t>Pleie og omsorg</a:t>
                      </a:r>
                      <a:endParaRPr lang="nb-N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1,1394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1,1447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1,1434</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136 916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150 940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162 547</a:t>
                      </a:r>
                    </a:p>
                  </a:txBody>
                  <a:tcPr marL="9525" marR="9525" marT="9525" marB="0" anchor="b"/>
                </a:tc>
                <a:extLst>
                  <a:ext uri="{0D108BD9-81ED-4DB2-BD59-A6C34878D82A}">
                    <a16:rowId xmlns:a16="http://schemas.microsoft.com/office/drawing/2014/main" val="10006"/>
                  </a:ext>
                </a:extLst>
              </a:tr>
              <a:tr h="112666">
                <a:tc>
                  <a:txBody>
                    <a:bodyPr/>
                    <a:lstStyle/>
                    <a:p>
                      <a:pPr algn="l" fontAlgn="b"/>
                      <a:r>
                        <a:rPr lang="nb-NO" sz="1200" u="none" strike="noStrike" dirty="0">
                          <a:effectLst/>
                        </a:rPr>
                        <a:t>Kommunehelse</a:t>
                      </a:r>
                      <a:endParaRPr lang="nb-N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0,9950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0,9967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0,9981</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-777</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-563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-394</a:t>
                      </a:r>
                    </a:p>
                  </a:txBody>
                  <a:tcPr marL="9525" marR="9525" marT="9525" marB="0" anchor="b"/>
                </a:tc>
                <a:extLst>
                  <a:ext uri="{0D108BD9-81ED-4DB2-BD59-A6C34878D82A}">
                    <a16:rowId xmlns:a16="http://schemas.microsoft.com/office/drawing/2014/main" val="10007"/>
                  </a:ext>
                </a:extLst>
              </a:tr>
              <a:tr h="112666">
                <a:tc>
                  <a:txBody>
                    <a:bodyPr/>
                    <a:lstStyle/>
                    <a:p>
                      <a:pPr algn="l" fontAlgn="b"/>
                      <a:r>
                        <a:rPr lang="nb-NO" sz="1200" u="none" strike="noStrike" dirty="0">
                          <a:effectLst/>
                        </a:rPr>
                        <a:t>Barnevern</a:t>
                      </a:r>
                      <a:endParaRPr lang="nb-N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1,0090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0,9872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0,9680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1 148</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-1 762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-4 093</a:t>
                      </a:r>
                    </a:p>
                  </a:txBody>
                  <a:tcPr marL="9525" marR="9525" marT="9525" marB="0" anchor="b"/>
                </a:tc>
                <a:extLst>
                  <a:ext uri="{0D108BD9-81ED-4DB2-BD59-A6C34878D82A}">
                    <a16:rowId xmlns:a16="http://schemas.microsoft.com/office/drawing/2014/main" val="10008"/>
                  </a:ext>
                </a:extLst>
              </a:tr>
              <a:tr h="112666">
                <a:tc>
                  <a:txBody>
                    <a:bodyPr/>
                    <a:lstStyle/>
                    <a:p>
                      <a:pPr algn="l" fontAlgn="b"/>
                      <a:r>
                        <a:rPr lang="nb-NO" sz="1200" u="none" strike="noStrike">
                          <a:effectLst/>
                        </a:rPr>
                        <a:t>Sosialtjeneste</a:t>
                      </a:r>
                      <a:endParaRPr lang="nb-NO"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0,9952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0,9768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0,9968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-755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-4 019</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-533</a:t>
                      </a:r>
                    </a:p>
                  </a:txBody>
                  <a:tcPr marL="9525" marR="9525" marT="9525" marB="0" anchor="b"/>
                </a:tc>
                <a:extLst>
                  <a:ext uri="{0D108BD9-81ED-4DB2-BD59-A6C34878D82A}">
                    <a16:rowId xmlns:a16="http://schemas.microsoft.com/office/drawing/2014/main" val="10009"/>
                  </a:ext>
                </a:extLst>
              </a:tr>
              <a:tr h="112666">
                <a:tc>
                  <a:txBody>
                    <a:bodyPr/>
                    <a:lstStyle/>
                    <a:p>
                      <a:pPr algn="l" fontAlgn="b"/>
                      <a:r>
                        <a:rPr lang="nb-NO" sz="1200" b="1" u="none" strike="noStrike" dirty="0">
                          <a:effectLst/>
                        </a:rPr>
                        <a:t>Kostnadsindeks</a:t>
                      </a:r>
                      <a:endParaRPr lang="nb-NO"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200" b="1" i="0" u="none" strike="noStrike">
                          <a:solidFill>
                            <a:srgbClr val="000000"/>
                          </a:solidFill>
                          <a:effectLst/>
                          <a:latin typeface="Calibri" panose="020F0502020204030204" pitchFamily="34" charset="0"/>
                        </a:rPr>
                        <a:t>1,0147</a:t>
                      </a:r>
                    </a:p>
                  </a:txBody>
                  <a:tcPr marL="9525" marR="9525" marT="9525" marB="0" anchor="b"/>
                </a:tc>
                <a:tc>
                  <a:txBody>
                    <a:bodyPr/>
                    <a:lstStyle/>
                    <a:p>
                      <a:pPr algn="r" fontAlgn="b"/>
                      <a:r>
                        <a:rPr lang="nb-NO" sz="1200" b="1" i="0" u="none" strike="noStrike">
                          <a:solidFill>
                            <a:srgbClr val="000000"/>
                          </a:solidFill>
                          <a:effectLst/>
                          <a:latin typeface="Calibri" panose="020F0502020204030204" pitchFamily="34" charset="0"/>
                        </a:rPr>
                        <a:t>1,0123</a:t>
                      </a:r>
                    </a:p>
                  </a:txBody>
                  <a:tcPr marL="9525" marR="9525" marT="9525" marB="0" anchor="b"/>
                </a:tc>
                <a:tc>
                  <a:txBody>
                    <a:bodyPr/>
                    <a:lstStyle/>
                    <a:p>
                      <a:pPr algn="r" fontAlgn="b"/>
                      <a:r>
                        <a:rPr lang="nb-NO" sz="1200" b="1" i="0" u="none" strike="noStrike">
                          <a:solidFill>
                            <a:srgbClr val="000000"/>
                          </a:solidFill>
                          <a:effectLst/>
                          <a:latin typeface="Calibri" panose="020F0502020204030204" pitchFamily="34" charset="0"/>
                        </a:rPr>
                        <a:t>1,0172</a:t>
                      </a:r>
                    </a:p>
                  </a:txBody>
                  <a:tcPr marL="9525" marR="9525" marT="9525" marB="0" anchor="b"/>
                </a:tc>
                <a:tc>
                  <a:txBody>
                    <a:bodyPr/>
                    <a:lstStyle/>
                    <a:p>
                      <a:pPr algn="r" fontAlgn="b"/>
                      <a:r>
                        <a:rPr lang="nb-NO" sz="1200" b="1" i="0" u="none" strike="noStrike">
                          <a:solidFill>
                            <a:srgbClr val="000000"/>
                          </a:solidFill>
                          <a:effectLst/>
                          <a:latin typeface="Calibri" panose="020F0502020204030204" pitchFamily="34" charset="0"/>
                        </a:rPr>
                        <a:t>41 412</a:t>
                      </a:r>
                    </a:p>
                  </a:txBody>
                  <a:tcPr marL="9525" marR="9525" marT="9525" marB="0" anchor="b"/>
                </a:tc>
                <a:tc>
                  <a:txBody>
                    <a:bodyPr/>
                    <a:lstStyle/>
                    <a:p>
                      <a:pPr algn="r" fontAlgn="b"/>
                      <a:r>
                        <a:rPr lang="nb-NO" sz="1200" b="1" i="0" u="none" strike="noStrike">
                          <a:solidFill>
                            <a:srgbClr val="000000"/>
                          </a:solidFill>
                          <a:effectLst/>
                          <a:latin typeface="Calibri" panose="020F0502020204030204" pitchFamily="34" charset="0"/>
                        </a:rPr>
                        <a:t>37 201</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54 125</a:t>
                      </a:r>
                    </a:p>
                  </a:txBody>
                  <a:tcPr marL="9525" marR="9525" marT="9525" marB="0" anchor="b"/>
                </a:tc>
                <a:extLst>
                  <a:ext uri="{0D108BD9-81ED-4DB2-BD59-A6C34878D82A}">
                    <a16:rowId xmlns:a16="http://schemas.microsoft.com/office/drawing/2014/main" val="10010"/>
                  </a:ext>
                </a:extLst>
              </a:tr>
              <a:tr h="112666">
                <a:tc gridSpan="4">
                  <a:txBody>
                    <a:bodyPr/>
                    <a:lstStyle/>
                    <a:p>
                      <a:pPr algn="l" fontAlgn="b"/>
                      <a:r>
                        <a:rPr lang="nb-NO" sz="1200" i="1" u="none" strike="noStrike" dirty="0">
                          <a:effectLst/>
                          <a:latin typeface="+mn-lt"/>
                        </a:rPr>
                        <a:t>Nto.virkn. statl/</a:t>
                      </a:r>
                      <a:r>
                        <a:rPr lang="nb-NO" sz="1200" i="1" u="none" strike="noStrike" dirty="0" err="1">
                          <a:effectLst/>
                          <a:latin typeface="+mn-lt"/>
                        </a:rPr>
                        <a:t>priv</a:t>
                      </a:r>
                      <a:r>
                        <a:rPr lang="nb-NO" sz="1200" i="1" u="none" strike="noStrike" dirty="0">
                          <a:effectLst/>
                          <a:latin typeface="+mn-lt"/>
                        </a:rPr>
                        <a:t>. skoler</a:t>
                      </a:r>
                      <a:endParaRPr lang="nb-NO" sz="1200" b="0" i="1" u="none" strike="noStrike" dirty="0">
                        <a:solidFill>
                          <a:srgbClr val="000000"/>
                        </a:solidFill>
                        <a:effectLst/>
                        <a:latin typeface="+mn-lt"/>
                      </a:endParaRPr>
                    </a:p>
                  </a:txBody>
                  <a:tcPr marL="9525" marR="9525" marT="9525" marB="0" anchor="b"/>
                </a:tc>
                <a:tc hMerge="1">
                  <a:txBody>
                    <a:bodyPr/>
                    <a:lstStyle/>
                    <a:p>
                      <a:endParaRPr lang="nb-NO"/>
                    </a:p>
                  </a:txBody>
                  <a:tcPr/>
                </a:tc>
                <a:tc hMerge="1">
                  <a:txBody>
                    <a:bodyPr/>
                    <a:lstStyle/>
                    <a:p>
                      <a:endParaRPr lang="nb-NO"/>
                    </a:p>
                  </a:txBody>
                  <a:tcPr/>
                </a:tc>
                <a:tc hMerge="1">
                  <a:txBody>
                    <a:bodyPr/>
                    <a:lstStyle/>
                    <a:p>
                      <a:pPr algn="l" fontAlgn="b"/>
                      <a:endParaRPr lang="nb-NO" sz="1200" b="0" i="1" u="none" strike="noStrike" dirty="0">
                        <a:solidFill>
                          <a:srgbClr val="000000"/>
                        </a:solidFill>
                        <a:effectLst/>
                        <a:latin typeface="+mn-lt"/>
                      </a:endParaRPr>
                    </a:p>
                  </a:txBody>
                  <a:tcPr marL="9525" marR="9525" marT="9525" marB="0" anchor="b"/>
                </a:tc>
                <a:tc>
                  <a:txBody>
                    <a:bodyPr/>
                    <a:lstStyle/>
                    <a:p>
                      <a:pPr algn="r" fontAlgn="b"/>
                      <a:r>
                        <a:rPr lang="nb-NO" sz="1200" b="0" i="1" u="none" strike="noStrike" dirty="0">
                          <a:solidFill>
                            <a:srgbClr val="000000"/>
                          </a:solidFill>
                          <a:effectLst/>
                          <a:latin typeface="Calibri" panose="020F0502020204030204" pitchFamily="34" charset="0"/>
                        </a:rPr>
                        <a:t>14 058</a:t>
                      </a:r>
                    </a:p>
                  </a:txBody>
                  <a:tcPr marL="9525" marR="9525" marT="9525" marB="0" anchor="b"/>
                </a:tc>
                <a:tc>
                  <a:txBody>
                    <a:bodyPr/>
                    <a:lstStyle/>
                    <a:p>
                      <a:pPr algn="r" fontAlgn="b"/>
                      <a:r>
                        <a:rPr lang="nb-NO" sz="1200" b="0" i="1" u="none" strike="noStrike" dirty="0">
                          <a:solidFill>
                            <a:srgbClr val="000000"/>
                          </a:solidFill>
                          <a:effectLst/>
                          <a:latin typeface="Calibri" panose="020F0502020204030204" pitchFamily="34" charset="0"/>
                        </a:rPr>
                        <a:t>14 855</a:t>
                      </a:r>
                    </a:p>
                  </a:txBody>
                  <a:tcPr marL="9525" marR="9525" marT="9525" marB="0" anchor="b"/>
                </a:tc>
                <a:tc>
                  <a:txBody>
                    <a:bodyPr/>
                    <a:lstStyle/>
                    <a:p>
                      <a:pPr algn="r" fontAlgn="b"/>
                      <a:r>
                        <a:rPr lang="nb-NO" sz="1200" b="0" i="1" u="none" strike="noStrike" dirty="0">
                          <a:solidFill>
                            <a:srgbClr val="000000"/>
                          </a:solidFill>
                          <a:effectLst/>
                          <a:latin typeface="Calibri" panose="020F0502020204030204" pitchFamily="34" charset="0"/>
                        </a:rPr>
                        <a:t>15 997</a:t>
                      </a:r>
                    </a:p>
                  </a:txBody>
                  <a:tcPr marL="9525" marR="9525" marT="9525" marB="0" anchor="b"/>
                </a:tc>
                <a:extLst>
                  <a:ext uri="{0D108BD9-81ED-4DB2-BD59-A6C34878D82A}">
                    <a16:rowId xmlns:a16="http://schemas.microsoft.com/office/drawing/2014/main" val="10011"/>
                  </a:ext>
                </a:extLst>
              </a:tr>
              <a:tr h="112666">
                <a:tc gridSpan="4">
                  <a:txBody>
                    <a:bodyPr/>
                    <a:lstStyle/>
                    <a:p>
                      <a:pPr algn="l" fontAlgn="b"/>
                      <a:r>
                        <a:rPr lang="nb-NO" sz="1200" b="1" u="none" strike="noStrike" dirty="0">
                          <a:effectLst/>
                          <a:latin typeface="+mn-lt"/>
                        </a:rPr>
                        <a:t>Sum utgiftsutjevn m.m.</a:t>
                      </a:r>
                      <a:endParaRPr lang="nb-NO" sz="1200" b="1" i="0" u="none" strike="noStrike" dirty="0">
                        <a:solidFill>
                          <a:srgbClr val="000000"/>
                        </a:solidFill>
                        <a:effectLst/>
                        <a:latin typeface="+mn-lt"/>
                      </a:endParaRPr>
                    </a:p>
                  </a:txBody>
                  <a:tcPr marL="9525" marR="9525" marT="9525" marB="0" anchor="b"/>
                </a:tc>
                <a:tc hMerge="1">
                  <a:txBody>
                    <a:bodyPr/>
                    <a:lstStyle/>
                    <a:p>
                      <a:endParaRPr lang="nb-NO"/>
                    </a:p>
                  </a:txBody>
                  <a:tcPr/>
                </a:tc>
                <a:tc hMerge="1">
                  <a:txBody>
                    <a:bodyPr/>
                    <a:lstStyle/>
                    <a:p>
                      <a:endParaRPr lang="nb-NO"/>
                    </a:p>
                  </a:txBody>
                  <a:tcPr/>
                </a:tc>
                <a:tc hMerge="1">
                  <a:txBody>
                    <a:bodyPr/>
                    <a:lstStyle/>
                    <a:p>
                      <a:pPr algn="l" fontAlgn="b"/>
                      <a:endParaRPr lang="nb-NO" sz="1200" b="1" i="0" u="none" strike="noStrike" dirty="0">
                        <a:solidFill>
                          <a:srgbClr val="000000"/>
                        </a:solidFill>
                        <a:effectLst/>
                        <a:latin typeface="+mn-lt"/>
                      </a:endParaRP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55 470</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52 056</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70 122</a:t>
                      </a:r>
                    </a:p>
                  </a:txBody>
                  <a:tcPr marL="9525" marR="9525" marT="9525" marB="0" anchor="b"/>
                </a:tc>
                <a:extLst>
                  <a:ext uri="{0D108BD9-81ED-4DB2-BD59-A6C34878D82A}">
                    <a16:rowId xmlns:a16="http://schemas.microsoft.com/office/drawing/2014/main" val="10012"/>
                  </a:ext>
                </a:extLst>
              </a:tr>
            </a:tbl>
          </a:graphicData>
        </a:graphic>
      </p:graphicFrame>
      <p:sp>
        <p:nvSpPr>
          <p:cNvPr id="7" name="Rektangel 6">
            <a:extLst>
              <a:ext uri="{FF2B5EF4-FFF2-40B4-BE49-F238E27FC236}">
                <a16:creationId xmlns:a16="http://schemas.microsoft.com/office/drawing/2014/main" id="{41FF63D8-4397-4B17-B99C-3B060876E20A}"/>
              </a:ext>
            </a:extLst>
          </p:cNvPr>
          <p:cNvSpPr/>
          <p:nvPr/>
        </p:nvSpPr>
        <p:spPr>
          <a:xfrm>
            <a:off x="1012794" y="3933056"/>
            <a:ext cx="6532914" cy="21602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108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36525"/>
            <a:ext cx="10515600" cy="1325563"/>
          </a:xfrm>
        </p:spPr>
        <p:txBody>
          <a:bodyPr>
            <a:normAutofit/>
          </a:bodyPr>
          <a:lstStyle/>
          <a:p>
            <a:r>
              <a:rPr lang="nb-NO" sz="3600" dirty="0"/>
              <a:t>KOSTRA- og effektivitetsanalyse </a:t>
            </a:r>
            <a:br>
              <a:rPr lang="nb-NO" sz="3600" dirty="0"/>
            </a:br>
            <a:r>
              <a:rPr lang="nb-NO" sz="3600" dirty="0"/>
              <a:t>– Larvik kommune 2023</a:t>
            </a:r>
          </a:p>
        </p:txBody>
      </p:sp>
      <p:sp>
        <p:nvSpPr>
          <p:cNvPr id="5" name="Plassholder for innhold 4"/>
          <p:cNvSpPr>
            <a:spLocks noGrp="1"/>
          </p:cNvSpPr>
          <p:nvPr>
            <p:ph idx="1"/>
          </p:nvPr>
        </p:nvSpPr>
        <p:spPr>
          <a:xfrm>
            <a:off x="838200" y="1825624"/>
            <a:ext cx="4739480" cy="4530726"/>
          </a:xfrm>
        </p:spPr>
        <p:txBody>
          <a:bodyPr>
            <a:normAutofit/>
          </a:bodyPr>
          <a:lstStyle/>
          <a:p>
            <a:r>
              <a:rPr lang="nb-NO" sz="1200" dirty="0">
                <a:latin typeface="Arial" panose="020B0604020202020204" pitchFamily="34" charset="0"/>
                <a:cs typeface="Arial" panose="020B0604020202020204" pitchFamily="34" charset="0"/>
              </a:rPr>
              <a:t>Vi har utarbeidet en KOSTRA- og effektivitetsanalyse som skal illustrere hvordan kommunens ressursbruk på sentrale tjenesteområder harmonerer med kommunens økonomiske rammebetingelser, dvs. vi tar hensyn til både beregnet utgiftsbehov og reelt inntektsnivå (målt som korrigerte frie inntekter).</a:t>
            </a:r>
          </a:p>
          <a:p>
            <a:r>
              <a:rPr lang="nb-NO" sz="1200" dirty="0">
                <a:latin typeface="Arial" panose="020B0604020202020204" pitchFamily="34" charset="0"/>
                <a:cs typeface="Arial" panose="020B0604020202020204" pitchFamily="34" charset="0"/>
              </a:rPr>
              <a:t>Våre beregninger viser at Larvik kommune, på de sentrale tjenesteområdene som inngår i inntektssystemet, hadde mindreutgifter i forhold til landsgjennomsnittet på 307,0 mill. kr i 2023. Da er det ikke hensyntatt verken for at kommunen hadde et </a:t>
            </a:r>
            <a:r>
              <a:rPr lang="nb-NO" sz="1200" i="1" dirty="0">
                <a:latin typeface="Arial" panose="020B0604020202020204" pitchFamily="34" charset="0"/>
                <a:cs typeface="Arial" panose="020B0604020202020204" pitchFamily="34" charset="0"/>
              </a:rPr>
              <a:t>høyere beregnet utgiftsbehov enn «gjennomsnittskommunen» (ca. 1 prosent i 2023), eller at kommunen hadde 11 prosent lavere inntektsnivå enn landsgjennomsnittet (tilsvarende om lag 372,7 mill. kr i 2023). </a:t>
            </a:r>
          </a:p>
          <a:p>
            <a:r>
              <a:rPr lang="nb-NO" sz="1200" b="1" i="1" dirty="0">
                <a:latin typeface="Arial" panose="020B0604020202020204" pitchFamily="34" charset="0"/>
                <a:cs typeface="Arial" panose="020B0604020202020204" pitchFamily="34" charset="0"/>
              </a:rPr>
              <a:t>Beregningene viser at Larvik kommune samlet sett hadde merutgifter på 8,8 mill. kr i forhold til kommunens «normerte og inntektsjusterte nivå» i 2023.</a:t>
            </a:r>
            <a:endParaRPr lang="nb-NO" sz="120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Georgia"/>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2</a:t>
            </a:fld>
            <a:endParaRPr lang="nb-NO" dirty="0"/>
          </a:p>
        </p:txBody>
      </p:sp>
      <p:graphicFrame>
        <p:nvGraphicFramePr>
          <p:cNvPr id="7" name="Plassholder for innhold 6"/>
          <p:cNvGraphicFramePr>
            <a:graphicFrameLocks noGrp="1"/>
          </p:cNvGraphicFramePr>
          <p:nvPr>
            <p:ph sz="half" idx="4294967295"/>
            <p:extLst>
              <p:ext uri="{D42A27DB-BD31-4B8C-83A1-F6EECF244321}">
                <p14:modId xmlns:p14="http://schemas.microsoft.com/office/powerpoint/2010/main" val="2283919485"/>
              </p:ext>
            </p:extLst>
          </p:nvPr>
        </p:nvGraphicFramePr>
        <p:xfrm>
          <a:off x="5773420" y="1997592"/>
          <a:ext cx="4739480" cy="2463165"/>
        </p:xfrm>
        <a:graphic>
          <a:graphicData uri="http://schemas.openxmlformats.org/drawingml/2006/table">
            <a:tbl>
              <a:tblPr firstRow="1" bandRow="1">
                <a:tableStyleId>{5C22544A-7EE6-4342-B048-85BDC9FD1C3A}</a:tableStyleId>
              </a:tblPr>
              <a:tblGrid>
                <a:gridCol w="1167060">
                  <a:extLst>
                    <a:ext uri="{9D8B030D-6E8A-4147-A177-3AD203B41FA5}">
                      <a16:colId xmlns:a16="http://schemas.microsoft.com/office/drawing/2014/main" val="20000"/>
                    </a:ext>
                  </a:extLst>
                </a:gridCol>
                <a:gridCol w="1140134">
                  <a:extLst>
                    <a:ext uri="{9D8B030D-6E8A-4147-A177-3AD203B41FA5}">
                      <a16:colId xmlns:a16="http://schemas.microsoft.com/office/drawing/2014/main" val="20001"/>
                    </a:ext>
                  </a:extLst>
                </a:gridCol>
                <a:gridCol w="1140134">
                  <a:extLst>
                    <a:ext uri="{9D8B030D-6E8A-4147-A177-3AD203B41FA5}">
                      <a16:colId xmlns:a16="http://schemas.microsoft.com/office/drawing/2014/main" val="20002"/>
                    </a:ext>
                  </a:extLst>
                </a:gridCol>
                <a:gridCol w="1292152">
                  <a:extLst>
                    <a:ext uri="{9D8B030D-6E8A-4147-A177-3AD203B41FA5}">
                      <a16:colId xmlns:a16="http://schemas.microsoft.com/office/drawing/2014/main" val="20003"/>
                    </a:ext>
                  </a:extLst>
                </a:gridCol>
              </a:tblGrid>
              <a:tr h="120494">
                <a:tc rowSpan="2">
                  <a:txBody>
                    <a:bodyPr/>
                    <a:lstStyle/>
                    <a:p>
                      <a:pPr>
                        <a:lnSpc>
                          <a:spcPct val="100000"/>
                        </a:lnSpc>
                        <a:spcAft>
                          <a:spcPts val="1200"/>
                        </a:spcAft>
                      </a:pPr>
                      <a:r>
                        <a:rPr lang="nb-NO" sz="1200" dirty="0">
                          <a:solidFill>
                            <a:schemeClr val="bg1"/>
                          </a:solidFill>
                          <a:effectLst/>
                        </a:rPr>
                        <a:t>Tjenesteområde</a:t>
                      </a:r>
                      <a:endParaRPr lang="nb-NO" sz="1200" dirty="0">
                        <a:solidFill>
                          <a:schemeClr val="bg1"/>
                        </a:solidFill>
                        <a:effectLst/>
                        <a:latin typeface="+mn-lt"/>
                        <a:ea typeface="Times New Roman" panose="02020603050405020304" pitchFamily="18" charset="0"/>
                        <a:cs typeface="Times New Roman" panose="02020603050405020304" pitchFamily="18" charset="0"/>
                      </a:endParaRPr>
                    </a:p>
                  </a:txBody>
                  <a:tcPr marL="40165" marR="40165" marT="0" marB="0"/>
                </a:tc>
                <a:tc gridSpan="3">
                  <a:txBody>
                    <a:bodyPr/>
                    <a:lstStyle/>
                    <a:p>
                      <a:pPr algn="ctr">
                        <a:lnSpc>
                          <a:spcPct val="100000"/>
                        </a:lnSpc>
                        <a:spcAft>
                          <a:spcPts val="1200"/>
                        </a:spcAft>
                      </a:pPr>
                      <a:r>
                        <a:rPr lang="nb-NO" sz="1200" dirty="0">
                          <a:solidFill>
                            <a:schemeClr val="bg1"/>
                          </a:solidFill>
                          <a:effectLst/>
                        </a:rPr>
                        <a:t>Mer-/mindreforbruk 2023 (mill. kr) sammenlignet</a:t>
                      </a:r>
                      <a:r>
                        <a:rPr lang="nb-NO" sz="1200" baseline="0" dirty="0">
                          <a:solidFill>
                            <a:schemeClr val="bg1"/>
                          </a:solidFill>
                          <a:effectLst/>
                        </a:rPr>
                        <a:t> med</a:t>
                      </a:r>
                      <a:endParaRPr lang="nb-NO" sz="1200" dirty="0">
                        <a:solidFill>
                          <a:schemeClr val="bg1"/>
                        </a:solidFill>
                        <a:effectLst/>
                        <a:latin typeface="+mn-lt"/>
                        <a:ea typeface="Times New Roman" panose="02020603050405020304" pitchFamily="18" charset="0"/>
                        <a:cs typeface="Times New Roman" panose="02020603050405020304" pitchFamily="18" charset="0"/>
                      </a:endParaRPr>
                    </a:p>
                  </a:txBody>
                  <a:tcPr marL="40165" marR="40165" marT="0" marB="0"/>
                </a:tc>
                <a:tc hMerge="1">
                  <a:txBody>
                    <a:bodyPr/>
                    <a:lstStyle/>
                    <a:p>
                      <a:endParaRPr lang="nb-NO"/>
                    </a:p>
                  </a:txBody>
                  <a:tcPr/>
                </a:tc>
                <a:tc hMerge="1">
                  <a:txBody>
                    <a:bodyPr/>
                    <a:lstStyle/>
                    <a:p>
                      <a:pPr algn="ctr">
                        <a:lnSpc>
                          <a:spcPct val="100000"/>
                        </a:lnSpc>
                        <a:spcAft>
                          <a:spcPts val="1200"/>
                        </a:spcAft>
                      </a:pPr>
                      <a:endParaRPr lang="nb-NO" sz="1200" dirty="0">
                        <a:solidFill>
                          <a:schemeClr val="tx1"/>
                        </a:solidFill>
                        <a:effectLst/>
                        <a:latin typeface="+mn-lt"/>
                        <a:ea typeface="Times New Roman" panose="02020603050405020304" pitchFamily="18" charset="0"/>
                        <a:cs typeface="Times New Roman" panose="02020603050405020304" pitchFamily="18" charset="0"/>
                      </a:endParaRPr>
                    </a:p>
                  </a:txBody>
                  <a:tcPr marL="40165" marR="40165" marT="0" marB="0"/>
                </a:tc>
                <a:extLst>
                  <a:ext uri="{0D108BD9-81ED-4DB2-BD59-A6C34878D82A}">
                    <a16:rowId xmlns:a16="http://schemas.microsoft.com/office/drawing/2014/main" val="10000"/>
                  </a:ext>
                </a:extLst>
              </a:tr>
              <a:tr h="361482">
                <a:tc vMerge="1">
                  <a:txBody>
                    <a:bodyPr/>
                    <a:lstStyle/>
                    <a:p>
                      <a:endParaRPr lang="nb-NO"/>
                    </a:p>
                  </a:txBody>
                  <a:tcPr/>
                </a:tc>
                <a:tc>
                  <a:txBody>
                    <a:bodyPr/>
                    <a:lstStyle/>
                    <a:p>
                      <a:pPr algn="ctr">
                        <a:lnSpc>
                          <a:spcPct val="100000"/>
                        </a:lnSpc>
                        <a:spcAft>
                          <a:spcPts val="1200"/>
                        </a:spcAft>
                      </a:pPr>
                      <a:r>
                        <a:rPr lang="nb-NO" sz="1200" b="1" dirty="0">
                          <a:effectLst/>
                        </a:rPr>
                        <a:t>Landsgjennom-snittet</a:t>
                      </a:r>
                      <a:endParaRPr lang="nb-NO" sz="1200" b="1"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ctr">
                        <a:lnSpc>
                          <a:spcPct val="100000"/>
                        </a:lnSpc>
                        <a:spcAft>
                          <a:spcPts val="1200"/>
                        </a:spcAft>
                      </a:pPr>
                      <a:r>
                        <a:rPr lang="nb-NO" sz="1200" b="1" dirty="0">
                          <a:effectLst/>
                        </a:rPr>
                        <a:t>«Normert nivå»</a:t>
                      </a:r>
                      <a:endParaRPr lang="nb-NO" sz="1200" b="1"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ctr">
                        <a:lnSpc>
                          <a:spcPct val="100000"/>
                        </a:lnSpc>
                        <a:spcAft>
                          <a:spcPts val="1200"/>
                        </a:spcAft>
                      </a:pPr>
                      <a:r>
                        <a:rPr lang="nb-NO" sz="1200" b="1" dirty="0">
                          <a:solidFill>
                            <a:srgbClr val="000000"/>
                          </a:solidFill>
                          <a:effectLst/>
                        </a:rPr>
                        <a:t>«Normert</a:t>
                      </a:r>
                      <a:r>
                        <a:rPr lang="nb-NO" sz="1200" b="1" baseline="0" dirty="0">
                          <a:solidFill>
                            <a:srgbClr val="000000"/>
                          </a:solidFill>
                          <a:effectLst/>
                        </a:rPr>
                        <a:t> og inntektsjustert nivå»</a:t>
                      </a:r>
                      <a:endParaRPr lang="nb-NO" sz="1200" b="1"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extLst>
                  <a:ext uri="{0D108BD9-81ED-4DB2-BD59-A6C34878D82A}">
                    <a16:rowId xmlns:a16="http://schemas.microsoft.com/office/drawing/2014/main" val="10001"/>
                  </a:ext>
                </a:extLst>
              </a:tr>
              <a:tr h="120494">
                <a:tc>
                  <a:txBody>
                    <a:bodyPr/>
                    <a:lstStyle/>
                    <a:p>
                      <a:pPr>
                        <a:lnSpc>
                          <a:spcPct val="100000"/>
                        </a:lnSpc>
                        <a:spcAft>
                          <a:spcPts val="1200"/>
                        </a:spcAft>
                      </a:pPr>
                      <a:r>
                        <a:rPr lang="nb-NO" sz="1200" dirty="0">
                          <a:effectLst/>
                        </a:rPr>
                        <a:t>Barnehage</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dirty="0">
                          <a:solidFill>
                            <a:srgbClr val="000000"/>
                          </a:solidFill>
                          <a:effectLst/>
                          <a:latin typeface="Calibri" panose="020F0502020204030204" pitchFamily="34" charset="0"/>
                        </a:rPr>
                        <a:t>-81,3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26,6</a:t>
                      </a:r>
                    </a:p>
                  </a:txBody>
                  <a:tcPr marL="9525" marR="9525" marT="9525" marB="0" anchor="b"/>
                </a:tc>
                <a:extLst>
                  <a:ext uri="{0D108BD9-81ED-4DB2-BD59-A6C34878D82A}">
                    <a16:rowId xmlns:a16="http://schemas.microsoft.com/office/drawing/2014/main" val="10002"/>
                  </a:ext>
                </a:extLst>
              </a:tr>
              <a:tr h="120494">
                <a:tc>
                  <a:txBody>
                    <a:bodyPr/>
                    <a:lstStyle/>
                    <a:p>
                      <a:pPr>
                        <a:lnSpc>
                          <a:spcPct val="100000"/>
                        </a:lnSpc>
                        <a:spcAft>
                          <a:spcPts val="1200"/>
                        </a:spcAft>
                      </a:pPr>
                      <a:r>
                        <a:rPr lang="nb-NO" sz="1200" dirty="0">
                          <a:effectLst/>
                        </a:rPr>
                        <a:t>Administrasjon</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a:solidFill>
                            <a:srgbClr val="000000"/>
                          </a:solidFill>
                          <a:effectLst/>
                          <a:latin typeface="Calibri" panose="020F0502020204030204" pitchFamily="34" charset="0"/>
                        </a:rPr>
                        <a:t>-84,4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-65,9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-36,2</a:t>
                      </a:r>
                    </a:p>
                  </a:txBody>
                  <a:tcPr marL="9525" marR="9525" marT="9525" marB="0" anchor="b"/>
                </a:tc>
                <a:extLst>
                  <a:ext uri="{0D108BD9-81ED-4DB2-BD59-A6C34878D82A}">
                    <a16:rowId xmlns:a16="http://schemas.microsoft.com/office/drawing/2014/main" val="10003"/>
                  </a:ext>
                </a:extLst>
              </a:tr>
              <a:tr h="120494">
                <a:tc>
                  <a:txBody>
                    <a:bodyPr/>
                    <a:lstStyle/>
                    <a:p>
                      <a:pPr>
                        <a:lnSpc>
                          <a:spcPct val="100000"/>
                        </a:lnSpc>
                        <a:spcAft>
                          <a:spcPts val="1200"/>
                        </a:spcAft>
                      </a:pPr>
                      <a:r>
                        <a:rPr lang="nb-NO" sz="1200" dirty="0">
                          <a:solidFill>
                            <a:srgbClr val="000000"/>
                          </a:solidFill>
                          <a:effectLst/>
                        </a:rPr>
                        <a:t>Landbruk</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a:solidFill>
                            <a:srgbClr val="000000"/>
                          </a:solidFill>
                          <a:effectLst/>
                          <a:latin typeface="Calibri" panose="020F0502020204030204" pitchFamily="34" charset="0"/>
                        </a:rPr>
                        <a:t>-3,4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10004"/>
                  </a:ext>
                </a:extLst>
              </a:tr>
              <a:tr h="120494">
                <a:tc>
                  <a:txBody>
                    <a:bodyPr/>
                    <a:lstStyle/>
                    <a:p>
                      <a:pPr>
                        <a:lnSpc>
                          <a:spcPct val="100000"/>
                        </a:lnSpc>
                        <a:spcAft>
                          <a:spcPts val="1200"/>
                        </a:spcAft>
                      </a:pPr>
                      <a:r>
                        <a:rPr lang="nb-NO" sz="1200" dirty="0">
                          <a:effectLst/>
                        </a:rPr>
                        <a:t>Grunnskole</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a:solidFill>
                            <a:srgbClr val="000000"/>
                          </a:solidFill>
                          <a:effectLst/>
                          <a:latin typeface="Calibri" panose="020F0502020204030204" pitchFamily="34" charset="0"/>
                        </a:rPr>
                        <a:t>-111,8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-59,7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35,2</a:t>
                      </a:r>
                    </a:p>
                  </a:txBody>
                  <a:tcPr marL="9525" marR="9525" marT="9525" marB="0" anchor="b"/>
                </a:tc>
                <a:extLst>
                  <a:ext uri="{0D108BD9-81ED-4DB2-BD59-A6C34878D82A}">
                    <a16:rowId xmlns:a16="http://schemas.microsoft.com/office/drawing/2014/main" val="10005"/>
                  </a:ext>
                </a:extLst>
              </a:tr>
              <a:tr h="120494">
                <a:tc>
                  <a:txBody>
                    <a:bodyPr/>
                    <a:lstStyle/>
                    <a:p>
                      <a:pPr>
                        <a:lnSpc>
                          <a:spcPct val="100000"/>
                        </a:lnSpc>
                        <a:spcAft>
                          <a:spcPts val="1200"/>
                        </a:spcAft>
                      </a:pPr>
                      <a:r>
                        <a:rPr lang="nb-NO" sz="1200" dirty="0">
                          <a:effectLst/>
                        </a:rPr>
                        <a:t>Pleie og omsorg</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a:solidFill>
                            <a:srgbClr val="000000"/>
                          </a:solidFill>
                          <a:effectLst/>
                          <a:latin typeface="Calibri" panose="020F0502020204030204" pitchFamily="34" charset="0"/>
                        </a:rPr>
                        <a:t>6,0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-177,8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-49,0</a:t>
                      </a:r>
                    </a:p>
                  </a:txBody>
                  <a:tcPr marL="9525" marR="9525" marT="9525" marB="0" anchor="b"/>
                </a:tc>
                <a:extLst>
                  <a:ext uri="{0D108BD9-81ED-4DB2-BD59-A6C34878D82A}">
                    <a16:rowId xmlns:a16="http://schemas.microsoft.com/office/drawing/2014/main" val="10006"/>
                  </a:ext>
                </a:extLst>
              </a:tr>
              <a:tr h="120494">
                <a:tc>
                  <a:txBody>
                    <a:bodyPr/>
                    <a:lstStyle/>
                    <a:p>
                      <a:pPr>
                        <a:lnSpc>
                          <a:spcPct val="100000"/>
                        </a:lnSpc>
                        <a:spcAft>
                          <a:spcPts val="1200"/>
                        </a:spcAft>
                      </a:pPr>
                      <a:r>
                        <a:rPr lang="nb-NO" sz="1200" dirty="0">
                          <a:effectLst/>
                        </a:rPr>
                        <a:t>Kommunehelse</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a:solidFill>
                            <a:srgbClr val="000000"/>
                          </a:solidFill>
                          <a:effectLst/>
                          <a:latin typeface="Calibri" panose="020F0502020204030204" pitchFamily="34" charset="0"/>
                        </a:rPr>
                        <a:t>9,2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31,0</a:t>
                      </a:r>
                    </a:p>
                  </a:txBody>
                  <a:tcPr marL="9525" marR="9525" marT="9525" marB="0" anchor="b"/>
                </a:tc>
                <a:extLst>
                  <a:ext uri="{0D108BD9-81ED-4DB2-BD59-A6C34878D82A}">
                    <a16:rowId xmlns:a16="http://schemas.microsoft.com/office/drawing/2014/main" val="10007"/>
                  </a:ext>
                </a:extLst>
              </a:tr>
              <a:tr h="120494">
                <a:tc>
                  <a:txBody>
                    <a:bodyPr/>
                    <a:lstStyle/>
                    <a:p>
                      <a:pPr>
                        <a:lnSpc>
                          <a:spcPct val="100000"/>
                        </a:lnSpc>
                        <a:spcAft>
                          <a:spcPts val="1200"/>
                        </a:spcAft>
                      </a:pPr>
                      <a:r>
                        <a:rPr lang="nb-NO" sz="1200" dirty="0">
                          <a:effectLst/>
                        </a:rPr>
                        <a:t>Barnevern</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a:solidFill>
                            <a:srgbClr val="000000"/>
                          </a:solidFill>
                          <a:effectLst/>
                          <a:latin typeface="Calibri" panose="020F0502020204030204" pitchFamily="34" charset="0"/>
                        </a:rPr>
                        <a:t>-2,9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15,9</a:t>
                      </a:r>
                    </a:p>
                  </a:txBody>
                  <a:tcPr marL="9525" marR="9525" marT="9525" marB="0" anchor="b"/>
                </a:tc>
                <a:extLst>
                  <a:ext uri="{0D108BD9-81ED-4DB2-BD59-A6C34878D82A}">
                    <a16:rowId xmlns:a16="http://schemas.microsoft.com/office/drawing/2014/main" val="10008"/>
                  </a:ext>
                </a:extLst>
              </a:tr>
              <a:tr h="120494">
                <a:tc>
                  <a:txBody>
                    <a:bodyPr/>
                    <a:lstStyle/>
                    <a:p>
                      <a:pPr>
                        <a:lnSpc>
                          <a:spcPct val="100000"/>
                        </a:lnSpc>
                        <a:spcAft>
                          <a:spcPts val="1200"/>
                        </a:spcAft>
                      </a:pPr>
                      <a:r>
                        <a:rPr lang="nb-NO" sz="1200" dirty="0">
                          <a:effectLst/>
                        </a:rPr>
                        <a:t>Sosialtjeneste</a:t>
                      </a:r>
                      <a:endParaRPr lang="nb-NO" sz="1200"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0" i="0" u="none" strike="noStrike">
                          <a:solidFill>
                            <a:srgbClr val="000000"/>
                          </a:solidFill>
                          <a:effectLst/>
                          <a:latin typeface="Calibri" panose="020F0502020204030204" pitchFamily="34" charset="0"/>
                        </a:rPr>
                        <a:t>-38,5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-34,2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-12,9</a:t>
                      </a:r>
                    </a:p>
                  </a:txBody>
                  <a:tcPr marL="9525" marR="9525" marT="9525" marB="0" anchor="b"/>
                </a:tc>
                <a:extLst>
                  <a:ext uri="{0D108BD9-81ED-4DB2-BD59-A6C34878D82A}">
                    <a16:rowId xmlns:a16="http://schemas.microsoft.com/office/drawing/2014/main" val="10009"/>
                  </a:ext>
                </a:extLst>
              </a:tr>
              <a:tr h="120494">
                <a:tc>
                  <a:txBody>
                    <a:bodyPr/>
                    <a:lstStyle/>
                    <a:p>
                      <a:pPr>
                        <a:lnSpc>
                          <a:spcPct val="100000"/>
                        </a:lnSpc>
                        <a:spcAft>
                          <a:spcPts val="1200"/>
                        </a:spcAft>
                      </a:pPr>
                      <a:r>
                        <a:rPr lang="nb-NO" sz="1200" b="1" dirty="0">
                          <a:effectLst/>
                        </a:rPr>
                        <a:t>Sum</a:t>
                      </a:r>
                      <a:endParaRPr lang="nb-NO" sz="1200" b="1" dirty="0">
                        <a:solidFill>
                          <a:srgbClr val="000000"/>
                        </a:solidFill>
                        <a:effectLst/>
                        <a:latin typeface="+mn-lt"/>
                        <a:ea typeface="Times New Roman" panose="02020603050405020304" pitchFamily="18" charset="0"/>
                        <a:cs typeface="Times New Roman" panose="02020603050405020304" pitchFamily="18" charset="0"/>
                      </a:endParaRPr>
                    </a:p>
                  </a:txBody>
                  <a:tcPr marL="40165" marR="40165" marT="0" marB="0"/>
                </a:tc>
                <a:tc>
                  <a:txBody>
                    <a:bodyPr/>
                    <a:lstStyle/>
                    <a:p>
                      <a:pPr algn="r" fontAlgn="b"/>
                      <a:r>
                        <a:rPr lang="nb-NO" sz="1200" b="1" i="0" u="none" strike="noStrike" dirty="0">
                          <a:solidFill>
                            <a:srgbClr val="000000"/>
                          </a:solidFill>
                          <a:effectLst/>
                          <a:latin typeface="Calibri" panose="020F0502020204030204" pitchFamily="34" charset="0"/>
                        </a:rPr>
                        <a:t>-307,0</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-363,9</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8,8</a:t>
                      </a:r>
                    </a:p>
                  </a:txBody>
                  <a:tcPr marL="9525" marR="9525" marT="9525" marB="0" anchor="b"/>
                </a:tc>
                <a:extLst>
                  <a:ext uri="{0D108BD9-81ED-4DB2-BD59-A6C34878D82A}">
                    <a16:rowId xmlns:a16="http://schemas.microsoft.com/office/drawing/2014/main" val="10010"/>
                  </a:ext>
                </a:extLst>
              </a:tr>
            </a:tbl>
          </a:graphicData>
        </a:graphic>
      </p:graphicFrame>
      <p:sp>
        <p:nvSpPr>
          <p:cNvPr id="8" name="Ellipse 7"/>
          <p:cNvSpPr>
            <a:spLocks noChangeArrowheads="1"/>
          </p:cNvSpPr>
          <p:nvPr/>
        </p:nvSpPr>
        <p:spPr bwMode="auto">
          <a:xfrm>
            <a:off x="10154653" y="4256158"/>
            <a:ext cx="467713" cy="20459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b-NO"/>
          </a:p>
        </p:txBody>
      </p:sp>
      <p:sp>
        <p:nvSpPr>
          <p:cNvPr id="9" name="Rektangel 8"/>
          <p:cNvSpPr/>
          <p:nvPr/>
        </p:nvSpPr>
        <p:spPr>
          <a:xfrm>
            <a:off x="5663953" y="1752170"/>
            <a:ext cx="5107477" cy="242246"/>
          </a:xfrm>
          <a:prstGeom prst="rect">
            <a:avLst/>
          </a:prstGeom>
        </p:spPr>
        <p:txBody>
          <a:bodyPr wrap="square">
            <a:spAutoFit/>
          </a:bodyPr>
          <a:lstStyle/>
          <a:p>
            <a:pPr>
              <a:lnSpc>
                <a:spcPct val="115000"/>
              </a:lnSpc>
            </a:pPr>
            <a:r>
              <a:rPr lang="nb-NO" sz="900" i="1" dirty="0">
                <a:ea typeface="Calibri" panose="020F0502020204030204" pitchFamily="34" charset="0"/>
                <a:cs typeface="Arial" panose="020B0604020202020204" pitchFamily="34" charset="0"/>
              </a:rPr>
              <a:t>Oppsummering KOSTRA- og effektivitetsanalyse. Larvik kommune 2023. Kilde: KOSTRA/KDD/TF </a:t>
            </a:r>
            <a:endParaRPr lang="nb-NO" sz="1000" i="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63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937943"/>
          </a:xfrm>
        </p:spPr>
        <p:txBody>
          <a:bodyPr/>
          <a:lstStyle/>
          <a:p>
            <a:r>
              <a:rPr lang="nb-NO" dirty="0"/>
              <a:t>Økonomiske rammebetingelser</a:t>
            </a:r>
          </a:p>
        </p:txBody>
      </p:sp>
      <p:sp>
        <p:nvSpPr>
          <p:cNvPr id="3" name="Plassholder for innhold 2"/>
          <p:cNvSpPr>
            <a:spLocks noGrp="1"/>
          </p:cNvSpPr>
          <p:nvPr>
            <p:ph idx="1"/>
          </p:nvPr>
        </p:nvSpPr>
        <p:spPr/>
        <p:txBody>
          <a:bodyPr/>
          <a:lstStyle/>
          <a:p>
            <a:r>
              <a:rPr lang="nb-NO" i="1" dirty="0">
                <a:latin typeface="Arial" panose="020B0604020202020204" pitchFamily="34" charset="0"/>
                <a:cs typeface="Arial" panose="020B0604020202020204" pitchFamily="34" charset="0"/>
              </a:rPr>
              <a:t>Larvik er en lavinntektskommune</a:t>
            </a:r>
          </a:p>
          <a:p>
            <a:pPr lvl="1"/>
            <a:r>
              <a:rPr lang="nb-NO" dirty="0">
                <a:latin typeface="Arial" panose="020B0604020202020204" pitchFamily="34" charset="0"/>
                <a:cs typeface="Arial" panose="020B0604020202020204" pitchFamily="34" charset="0"/>
              </a:rPr>
              <a:t>I KOSTRA (fom. 2020) er Larvik plassert i kommunegruppe 11, dvs. kommuner med 45.000 til 74.999 innbyggere, lave bundne kostnader og lave korrigerte inntekter.</a:t>
            </a:r>
          </a:p>
          <a:p>
            <a:pPr lvl="1"/>
            <a:r>
              <a:rPr lang="nb-NO" dirty="0">
                <a:latin typeface="Arial" panose="020B0604020202020204" pitchFamily="34" charset="0"/>
                <a:cs typeface="Arial" panose="020B0604020202020204" pitchFamily="34" charset="0"/>
              </a:rPr>
              <a:t>Korrigerte frie inntekter (inkl. e-skatt, konsesjonskraftinnt., havbruk og DA) på 89 prosent av landsgjennomsnittet (2022).</a:t>
            </a:r>
          </a:p>
          <a:p>
            <a:pPr lvl="1"/>
            <a:r>
              <a:rPr lang="nb-NO" dirty="0">
                <a:latin typeface="Arial" panose="020B0604020202020204" pitchFamily="34" charset="0"/>
                <a:cs typeface="Arial" panose="020B0604020202020204" pitchFamily="34" charset="0"/>
              </a:rPr>
              <a:t>Samlet beregnet utgiftsbehov i inntektssystemet på ca. 1 prosent over landsgjennomsnittet.</a:t>
            </a:r>
          </a:p>
          <a:p>
            <a:pPr lvl="1"/>
            <a:endParaRPr lang="nb-NO" dirty="0">
              <a:latin typeface="Arial" panose="020B0604020202020204" pitchFamily="34" charset="0"/>
              <a:cs typeface="Arial" panose="020B0604020202020204" pitchFamily="34" charset="0"/>
            </a:endParaRPr>
          </a:p>
          <a:p>
            <a:pPr lvl="1"/>
            <a:endParaRPr lang="nb-NO"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4"/>
          </p:nvPr>
        </p:nvSpPr>
        <p:spPr>
          <a:xfrm>
            <a:off x="82296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3</a:t>
            </a:fld>
            <a:endParaRPr lang="nb-NO" dirty="0"/>
          </a:p>
        </p:txBody>
      </p:sp>
      <p:sp>
        <p:nvSpPr>
          <p:cNvPr id="5" name="Pil høyre 4"/>
          <p:cNvSpPr/>
          <p:nvPr/>
        </p:nvSpPr>
        <p:spPr>
          <a:xfrm>
            <a:off x="973715" y="3928121"/>
            <a:ext cx="342726" cy="325731"/>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ekstSylinder 5"/>
          <p:cNvSpPr txBox="1"/>
          <p:nvPr/>
        </p:nvSpPr>
        <p:spPr>
          <a:xfrm>
            <a:off x="1390929" y="3928121"/>
            <a:ext cx="9385903" cy="307777"/>
          </a:xfrm>
          <a:prstGeom prst="rect">
            <a:avLst/>
          </a:prstGeom>
          <a:noFill/>
        </p:spPr>
        <p:txBody>
          <a:bodyPr wrap="none" rtlCol="0">
            <a:spAutoFit/>
          </a:bodyPr>
          <a:lstStyle/>
          <a:p>
            <a:r>
              <a:rPr lang="nb-NO" sz="1400" i="1" dirty="0">
                <a:latin typeface="Arial" panose="020B0604020202020204" pitchFamily="34" charset="0"/>
                <a:cs typeface="Arial" panose="020B0604020202020204" pitchFamily="34" charset="0"/>
              </a:rPr>
              <a:t>De økonomiske rammebetingelsene vil være styrende for det tjenestetilbudet som kommunen kan tilby innbyggerne.</a:t>
            </a:r>
          </a:p>
        </p:txBody>
      </p:sp>
    </p:spTree>
    <p:extLst>
      <p:ext uri="{BB962C8B-B14F-4D97-AF65-F5344CB8AC3E}">
        <p14:creationId xmlns:p14="http://schemas.microsoft.com/office/powerpoint/2010/main" val="325396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821991"/>
          </a:xfrm>
        </p:spPr>
        <p:txBody>
          <a:bodyPr/>
          <a:lstStyle/>
          <a:p>
            <a:r>
              <a:rPr lang="nb-NO" dirty="0"/>
              <a:t>Metode KOSTRA- og effektivitetsanalyse</a:t>
            </a:r>
          </a:p>
        </p:txBody>
      </p:sp>
      <p:sp>
        <p:nvSpPr>
          <p:cNvPr id="3" name="Plassholder for innhold 2"/>
          <p:cNvSpPr>
            <a:spLocks noGrp="1"/>
          </p:cNvSpPr>
          <p:nvPr>
            <p:ph idx="1"/>
          </p:nvPr>
        </p:nvSpPr>
        <p:spPr/>
        <p:txBody>
          <a:bodyPr>
            <a:normAutofit/>
          </a:bodyPr>
          <a:lstStyle/>
          <a:p>
            <a:r>
              <a:rPr lang="nb-NO" dirty="0">
                <a:latin typeface="Arial" panose="020B0604020202020204" pitchFamily="34" charset="0"/>
                <a:cs typeface="Arial" panose="020B0604020202020204" pitchFamily="34" charset="0"/>
              </a:rPr>
              <a:t>Til bruk i KOSTRA- og effektivitetsanalyser har vi utviklet en metode som skal illustrere hvordan kommunens ressursbruk på sentrale tjenesteområder harmonerer med kommunens økonomiske rammebetingelser (dvs. hensyntatt både beregnet utgiftsbehov og reelt inntektsnivå)</a:t>
            </a:r>
          </a:p>
          <a:p>
            <a:pPr lvl="1"/>
            <a:r>
              <a:rPr lang="nb-NO" dirty="0">
                <a:latin typeface="Arial" panose="020B0604020202020204" pitchFamily="34" charset="0"/>
                <a:cs typeface="Arial" panose="020B0604020202020204" pitchFamily="34" charset="0"/>
              </a:rPr>
              <a:t>Vi vil imidlertid presisere at et slikt beregnet utgiftsnivå generelt ikke må oppfattes som en slags fasit på et ”riktig” nivå. Beregningene er mer en illustrasjon på hvordan kommunen faktisk har tilpasset seg et forbruksnivå på de aktuelle tjenesteområdene i sum - sammenlignet med hva utgiftsbehovet (ifølge kriteriene i inntektssystemet) og de reelle, frie inntektene ideelt sett skulle tilsi. Dessuten skal det nevnes at frie inntekter ikke omfatter for eksempel utbytteinntekter og annen finansavkastning, og at kriteriene i inntektssystemet ikke inkluderer alle tjenesteområder. </a:t>
            </a:r>
          </a:p>
          <a:p>
            <a:r>
              <a:rPr lang="nb-NO" dirty="0">
                <a:latin typeface="Arial" panose="020B0604020202020204" pitchFamily="34" charset="0"/>
                <a:cs typeface="Arial" panose="020B0604020202020204" pitchFamily="34" charset="0"/>
              </a:rPr>
              <a:t>Vi har i analysene basert oss på foreløpige/ureviderte KOSTRA-data for 2023 og tall for tidligere årganger. For øvrig forutsettes det at kommunen fører regnskapet i henhold til KOSTRA-veilederen. For å få et mest mulig fullstendig bilde av kommunens økonomiske nøkkeltall er det tatt utgangspunkt i KOSTRA-tall for kommunen som konsern.</a:t>
            </a:r>
          </a:p>
          <a:p>
            <a:pPr marL="0" indent="0">
              <a:buNone/>
            </a:pPr>
            <a:endParaRPr lang="nb-NO" dirty="0"/>
          </a:p>
        </p:txBody>
      </p:sp>
      <p:sp>
        <p:nvSpPr>
          <p:cNvPr id="4" name="Plassholder for lysbildenummer 3"/>
          <p:cNvSpPr>
            <a:spLocks noGrp="1"/>
          </p:cNvSpPr>
          <p:nvPr>
            <p:ph type="sldNum" sz="quarter" idx="4"/>
          </p:nvPr>
        </p:nvSpPr>
        <p:spPr>
          <a:xfrm>
            <a:off x="82296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4</a:t>
            </a:fld>
            <a:endParaRPr lang="nb-NO" dirty="0"/>
          </a:p>
        </p:txBody>
      </p:sp>
    </p:spTree>
    <p:extLst>
      <p:ext uri="{BB962C8B-B14F-4D97-AF65-F5344CB8AC3E}">
        <p14:creationId xmlns:p14="http://schemas.microsoft.com/office/powerpoint/2010/main" val="208993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06407"/>
            <a:ext cx="10515600" cy="1325563"/>
          </a:xfrm>
        </p:spPr>
        <p:txBody>
          <a:bodyPr>
            <a:normAutofit/>
          </a:bodyPr>
          <a:lstStyle/>
          <a:p>
            <a:r>
              <a:rPr lang="nb-NO" sz="3600" dirty="0"/>
              <a:t>KOSTRA- og effektivitetsanalyse, </a:t>
            </a:r>
            <a:br>
              <a:rPr lang="nb-NO" sz="3600" dirty="0"/>
            </a:br>
            <a:r>
              <a:rPr lang="nb-NO" sz="3600" dirty="0"/>
              <a:t>Larvik kommune 2023</a:t>
            </a:r>
          </a:p>
        </p:txBody>
      </p:sp>
      <p:sp>
        <p:nvSpPr>
          <p:cNvPr id="3" name="Plassholder for innhold 2"/>
          <p:cNvSpPr>
            <a:spLocks noGrp="1"/>
          </p:cNvSpPr>
          <p:nvPr>
            <p:ph idx="1"/>
          </p:nvPr>
        </p:nvSpPr>
        <p:spPr>
          <a:xfrm>
            <a:off x="838200" y="1825624"/>
            <a:ext cx="9496799" cy="4530726"/>
          </a:xfrm>
        </p:spPr>
        <p:txBody>
          <a:bodyPr>
            <a:noAutofit/>
          </a:bodyPr>
          <a:lstStyle/>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r>
              <a:rPr lang="nb-NO" sz="1400" dirty="0">
                <a:latin typeface="Arial" panose="020B0604020202020204" pitchFamily="34" charset="0"/>
                <a:cs typeface="Arial" panose="020B0604020202020204" pitchFamily="34" charset="0"/>
              </a:rPr>
              <a:t>Våre beregninger viser at Larvik kommune, på de sentrale tjenesteområdene som inngår i inntektssystemet, hadde mindreutgifter i forhold til landsgjennomsnittet på 307,0 mill. kr i 2023. I forhold til kommunens «normerte utgiftsbehov» er det beregnet mindreutgifter på 363,9 mill. kr. Dette er hensyntatt kriteriene og vektene i inntektssystemet. Etter justering for et inntektsnivå på 89 prosent av landsgjennomsnittet (tilsvarende om lag 372,7 mill. kr), har vi beregnet et samlet inntektsjustert </a:t>
            </a:r>
            <a:r>
              <a:rPr lang="nb-NO" sz="1400" i="1" dirty="0">
                <a:latin typeface="Arial" panose="020B0604020202020204" pitchFamily="34" charset="0"/>
                <a:cs typeface="Arial" panose="020B0604020202020204" pitchFamily="34" charset="0"/>
              </a:rPr>
              <a:t>merforbruk </a:t>
            </a:r>
            <a:r>
              <a:rPr lang="nb-NO" sz="1400" dirty="0">
                <a:latin typeface="Arial" panose="020B0604020202020204" pitchFamily="34" charset="0"/>
                <a:cs typeface="Arial" panose="020B0604020202020204" pitchFamily="34" charset="0"/>
              </a:rPr>
              <a:t>på 8,8 mill. kr (=372,7-363,9).</a:t>
            </a:r>
          </a:p>
        </p:txBody>
      </p:sp>
      <p:sp>
        <p:nvSpPr>
          <p:cNvPr id="4" name="Plassholder for lysbildenummer 3"/>
          <p:cNvSpPr>
            <a:spLocks noGrp="1"/>
          </p:cNvSpPr>
          <p:nvPr>
            <p:ph type="sldNum" sz="quarter" idx="4294967295"/>
          </p:nvPr>
        </p:nvSpPr>
        <p:spPr>
          <a:xfrm>
            <a:off x="115824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5</a:t>
            </a:fld>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3767940899"/>
              </p:ext>
            </p:extLst>
          </p:nvPr>
        </p:nvGraphicFramePr>
        <p:xfrm>
          <a:off x="972867" y="2151439"/>
          <a:ext cx="9294079" cy="2778514"/>
        </p:xfrm>
        <a:graphic>
          <a:graphicData uri="http://schemas.openxmlformats.org/drawingml/2006/table">
            <a:tbl>
              <a:tblPr firstRow="1" bandRow="1">
                <a:tableStyleId>{5C22544A-7EE6-4342-B048-85BDC9FD1C3A}</a:tableStyleId>
              </a:tblPr>
              <a:tblGrid>
                <a:gridCol w="1562754">
                  <a:extLst>
                    <a:ext uri="{9D8B030D-6E8A-4147-A177-3AD203B41FA5}">
                      <a16:colId xmlns:a16="http://schemas.microsoft.com/office/drawing/2014/main" val="20000"/>
                    </a:ext>
                  </a:extLst>
                </a:gridCol>
                <a:gridCol w="1068070">
                  <a:extLst>
                    <a:ext uri="{9D8B030D-6E8A-4147-A177-3AD203B41FA5}">
                      <a16:colId xmlns:a16="http://schemas.microsoft.com/office/drawing/2014/main" val="20001"/>
                    </a:ext>
                  </a:extLst>
                </a:gridCol>
                <a:gridCol w="991460">
                  <a:extLst>
                    <a:ext uri="{9D8B030D-6E8A-4147-A177-3AD203B41FA5}">
                      <a16:colId xmlns:a16="http://schemas.microsoft.com/office/drawing/2014/main" val="20002"/>
                    </a:ext>
                  </a:extLst>
                </a:gridCol>
                <a:gridCol w="1144679">
                  <a:extLst>
                    <a:ext uri="{9D8B030D-6E8A-4147-A177-3AD203B41FA5}">
                      <a16:colId xmlns:a16="http://schemas.microsoft.com/office/drawing/2014/main" val="20003"/>
                    </a:ext>
                  </a:extLst>
                </a:gridCol>
                <a:gridCol w="1068070">
                  <a:extLst>
                    <a:ext uri="{9D8B030D-6E8A-4147-A177-3AD203B41FA5}">
                      <a16:colId xmlns:a16="http://schemas.microsoft.com/office/drawing/2014/main" val="20004"/>
                    </a:ext>
                  </a:extLst>
                </a:gridCol>
                <a:gridCol w="1068070">
                  <a:extLst>
                    <a:ext uri="{9D8B030D-6E8A-4147-A177-3AD203B41FA5}">
                      <a16:colId xmlns:a16="http://schemas.microsoft.com/office/drawing/2014/main" val="20005"/>
                    </a:ext>
                  </a:extLst>
                </a:gridCol>
                <a:gridCol w="1195488">
                  <a:extLst>
                    <a:ext uri="{9D8B030D-6E8A-4147-A177-3AD203B41FA5}">
                      <a16:colId xmlns:a16="http://schemas.microsoft.com/office/drawing/2014/main" val="20006"/>
                    </a:ext>
                  </a:extLst>
                </a:gridCol>
                <a:gridCol w="1195488">
                  <a:extLst>
                    <a:ext uri="{9D8B030D-6E8A-4147-A177-3AD203B41FA5}">
                      <a16:colId xmlns:a16="http://schemas.microsoft.com/office/drawing/2014/main" val="20007"/>
                    </a:ext>
                  </a:extLst>
                </a:gridCol>
              </a:tblGrid>
              <a:tr h="170277">
                <a:tc>
                  <a:txBody>
                    <a:bodyPr/>
                    <a:lstStyle/>
                    <a:p>
                      <a:pPr fontAlgn="b">
                        <a:lnSpc>
                          <a:spcPct val="100000"/>
                        </a:lnSpc>
                        <a:spcAft>
                          <a:spcPts val="0"/>
                        </a:spcAft>
                      </a:pPr>
                      <a:r>
                        <a:rPr lang="nb-NO" sz="1200" kern="1200" dirty="0">
                          <a:effectLst/>
                          <a:latin typeface="+mn-lt"/>
                        </a:rPr>
                        <a:t> </a:t>
                      </a:r>
                      <a:endParaRPr lang="nb-NO" sz="1200" dirty="0">
                        <a:solidFill>
                          <a:srgbClr val="000000"/>
                        </a:solidFill>
                        <a:effectLst/>
                        <a:latin typeface="+mn-lt"/>
                        <a:ea typeface="Times New Roman"/>
                        <a:cs typeface="Times New Roman"/>
                      </a:endParaRPr>
                    </a:p>
                  </a:txBody>
                  <a:tcPr marL="68580" marR="68580" marT="0" marB="0"/>
                </a:tc>
                <a:tc rowSpan="3">
                  <a:txBody>
                    <a:bodyPr/>
                    <a:lstStyle/>
                    <a:p>
                      <a:pPr algn="ctr" fontAlgn="b">
                        <a:lnSpc>
                          <a:spcPct val="100000"/>
                        </a:lnSpc>
                        <a:spcAft>
                          <a:spcPts val="0"/>
                        </a:spcAft>
                      </a:pPr>
                      <a:r>
                        <a:rPr lang="nb-NO" sz="1200" kern="1200" dirty="0">
                          <a:solidFill>
                            <a:schemeClr val="bg1"/>
                          </a:solidFill>
                          <a:effectLst/>
                          <a:latin typeface="+mn-lt"/>
                        </a:rPr>
                        <a:t>Beregnet utgiftsbehov 2023</a:t>
                      </a:r>
                      <a:endParaRPr lang="nb-NO" sz="1200" dirty="0">
                        <a:solidFill>
                          <a:schemeClr val="bg1"/>
                        </a:solidFill>
                        <a:effectLst/>
                        <a:latin typeface="+mn-lt"/>
                        <a:ea typeface="Times New Roman"/>
                        <a:cs typeface="Times New Roman"/>
                      </a:endParaRPr>
                    </a:p>
                  </a:txBody>
                  <a:tcPr marL="68580" marR="68580" marT="0" marB="0"/>
                </a:tc>
                <a:tc gridSpan="3">
                  <a:txBody>
                    <a:bodyPr/>
                    <a:lstStyle/>
                    <a:p>
                      <a:pPr algn="ctr" fontAlgn="b">
                        <a:lnSpc>
                          <a:spcPct val="100000"/>
                        </a:lnSpc>
                        <a:spcAft>
                          <a:spcPts val="0"/>
                        </a:spcAft>
                      </a:pPr>
                      <a:r>
                        <a:rPr lang="nb-NO" sz="1200" kern="1200" dirty="0">
                          <a:solidFill>
                            <a:schemeClr val="bg1"/>
                          </a:solidFill>
                          <a:effectLst/>
                          <a:latin typeface="+mn-lt"/>
                        </a:rPr>
                        <a:t>Netto driftsutgifter 2023</a:t>
                      </a:r>
                      <a:endParaRPr lang="nb-NO" sz="1200" dirty="0">
                        <a:solidFill>
                          <a:schemeClr val="bg1"/>
                        </a:solidFill>
                        <a:effectLst/>
                        <a:latin typeface="+mn-lt"/>
                        <a:ea typeface="Times New Roman"/>
                        <a:cs typeface="Times New Roman"/>
                      </a:endParaRPr>
                    </a:p>
                  </a:txBody>
                  <a:tcPr marL="68580" marR="68580" marT="0" marB="0"/>
                </a:tc>
                <a:tc hMerge="1">
                  <a:txBody>
                    <a:bodyPr/>
                    <a:lstStyle/>
                    <a:p>
                      <a:endParaRPr lang="nb-NO"/>
                    </a:p>
                  </a:txBody>
                  <a:tcPr/>
                </a:tc>
                <a:tc hMerge="1">
                  <a:txBody>
                    <a:bodyPr/>
                    <a:lstStyle/>
                    <a:p>
                      <a:endParaRPr lang="nb-NO"/>
                    </a:p>
                  </a:txBody>
                  <a:tcPr/>
                </a:tc>
                <a:tc gridSpan="3">
                  <a:txBody>
                    <a:bodyPr/>
                    <a:lstStyle/>
                    <a:p>
                      <a:pPr algn="ctr" fontAlgn="b">
                        <a:lnSpc>
                          <a:spcPct val="100000"/>
                        </a:lnSpc>
                        <a:spcAft>
                          <a:spcPts val="0"/>
                        </a:spcAft>
                      </a:pPr>
                      <a:r>
                        <a:rPr lang="nb-NO" sz="1200" kern="1200" dirty="0">
                          <a:solidFill>
                            <a:schemeClr val="bg1"/>
                          </a:solidFill>
                          <a:effectLst/>
                          <a:latin typeface="+mn-lt"/>
                        </a:rPr>
                        <a:t>Mer-/mindreforbruk 2023 sammenlignet</a:t>
                      </a:r>
                      <a:r>
                        <a:rPr lang="nb-NO" sz="1200" kern="1200" baseline="0" dirty="0">
                          <a:solidFill>
                            <a:schemeClr val="bg1"/>
                          </a:solidFill>
                          <a:effectLst/>
                          <a:latin typeface="+mn-lt"/>
                        </a:rPr>
                        <a:t> med</a:t>
                      </a:r>
                      <a:endParaRPr lang="nb-NO" sz="1200" dirty="0">
                        <a:solidFill>
                          <a:schemeClr val="bg1"/>
                        </a:solidFill>
                        <a:effectLst/>
                        <a:latin typeface="+mn-lt"/>
                        <a:ea typeface="Times New Roman"/>
                        <a:cs typeface="Times New Roman"/>
                      </a:endParaRPr>
                    </a:p>
                  </a:txBody>
                  <a:tcPr marL="68580" marR="68580" marT="0" marB="0"/>
                </a:tc>
                <a:tc hMerge="1">
                  <a:txBody>
                    <a:bodyPr/>
                    <a:lstStyle/>
                    <a:p>
                      <a:endParaRPr lang="nb-NO"/>
                    </a:p>
                  </a:txBody>
                  <a:tcPr/>
                </a:tc>
                <a:tc hMerge="1">
                  <a:txBody>
                    <a:bodyPr/>
                    <a:lstStyle/>
                    <a:p>
                      <a:pPr algn="ctr" fontAlgn="b">
                        <a:lnSpc>
                          <a:spcPct val="100000"/>
                        </a:lnSpc>
                        <a:spcAft>
                          <a:spcPts val="0"/>
                        </a:spcAft>
                      </a:pPr>
                      <a:endParaRPr lang="nb-NO" sz="1400"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681109">
                <a:tc>
                  <a:txBody>
                    <a:bodyPr/>
                    <a:lstStyle/>
                    <a:p>
                      <a:pPr fontAlgn="b">
                        <a:lnSpc>
                          <a:spcPct val="100000"/>
                        </a:lnSpc>
                        <a:spcAft>
                          <a:spcPts val="0"/>
                        </a:spcAft>
                      </a:pPr>
                      <a:r>
                        <a:rPr lang="nb-NO" sz="1200" kern="1200" dirty="0">
                          <a:effectLst/>
                          <a:latin typeface="+mn-lt"/>
                        </a:rPr>
                        <a:t> </a:t>
                      </a:r>
                      <a:endParaRPr lang="nb-NO" sz="1200" dirty="0">
                        <a:solidFill>
                          <a:srgbClr val="000000"/>
                        </a:solidFill>
                        <a:effectLst/>
                        <a:latin typeface="+mn-lt"/>
                        <a:ea typeface="Times New Roman"/>
                        <a:cs typeface="Times New Roman"/>
                      </a:endParaRPr>
                    </a:p>
                  </a:txBody>
                  <a:tcPr marL="68580" marR="68580" marT="0" marB="0"/>
                </a:tc>
                <a:tc vMerge="1">
                  <a:txBody>
                    <a:bodyPr/>
                    <a:lstStyle/>
                    <a:p>
                      <a:endParaRPr lang="nb-NO"/>
                    </a:p>
                  </a:txBody>
                  <a:tcPr/>
                </a:tc>
                <a:tc>
                  <a:txBody>
                    <a:bodyPr/>
                    <a:lstStyle/>
                    <a:p>
                      <a:pPr algn="ctr" fontAlgn="b">
                        <a:lnSpc>
                          <a:spcPct val="100000"/>
                        </a:lnSpc>
                        <a:spcAft>
                          <a:spcPts val="0"/>
                        </a:spcAft>
                      </a:pPr>
                      <a:r>
                        <a:rPr lang="nb-NO" sz="1200" b="1" kern="1200" dirty="0">
                          <a:effectLst/>
                          <a:latin typeface="+mn-lt"/>
                        </a:rPr>
                        <a:t>Larvik</a:t>
                      </a:r>
                      <a:r>
                        <a:rPr lang="nb-NO" sz="1200" b="1" kern="1200" baseline="0" dirty="0">
                          <a:effectLst/>
                          <a:latin typeface="+mn-lt"/>
                        </a:rPr>
                        <a:t> </a:t>
                      </a:r>
                      <a:r>
                        <a:rPr lang="nb-NO" sz="1200" b="1" kern="1200" dirty="0">
                          <a:effectLst/>
                          <a:latin typeface="+mn-lt"/>
                        </a:rPr>
                        <a:t>kommune</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dirty="0">
                          <a:effectLst/>
                          <a:latin typeface="+mn-lt"/>
                        </a:rPr>
                        <a:t>Lands-gjennomsnitt </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baseline="0" dirty="0">
                          <a:effectLst/>
                          <a:latin typeface="+mn-lt"/>
                        </a:rPr>
                        <a:t>Larvik </a:t>
                      </a:r>
                      <a:r>
                        <a:rPr lang="nb-NO" sz="1200" b="1" kern="1200" dirty="0">
                          <a:effectLst/>
                          <a:latin typeface="+mn-lt"/>
                        </a:rPr>
                        <a:t>"normert nivå"</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dirty="0">
                          <a:effectLst/>
                          <a:latin typeface="+mn-lt"/>
                        </a:rPr>
                        <a:t>Lands-gjennom-snittet</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dirty="0">
                          <a:effectLst/>
                          <a:latin typeface="+mn-lt"/>
                        </a:rPr>
                        <a:t>"Normert nivå"</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dirty="0">
                          <a:solidFill>
                            <a:srgbClr val="000000"/>
                          </a:solidFill>
                          <a:effectLst/>
                          <a:latin typeface="+mn-lt"/>
                          <a:ea typeface="Times New Roman"/>
                          <a:cs typeface="Times New Roman"/>
                        </a:rPr>
                        <a:t>«Normert og inntektsjust.</a:t>
                      </a:r>
                      <a:r>
                        <a:rPr lang="nb-NO" sz="1200" b="1" baseline="0" dirty="0">
                          <a:solidFill>
                            <a:srgbClr val="000000"/>
                          </a:solidFill>
                          <a:effectLst/>
                          <a:latin typeface="+mn-lt"/>
                          <a:ea typeface="Times New Roman"/>
                          <a:cs typeface="Times New Roman"/>
                        </a:rPr>
                        <a:t> </a:t>
                      </a:r>
                      <a:r>
                        <a:rPr lang="nb-NO" sz="1200" b="1" dirty="0">
                          <a:solidFill>
                            <a:srgbClr val="000000"/>
                          </a:solidFill>
                          <a:effectLst/>
                          <a:latin typeface="+mn-lt"/>
                          <a:ea typeface="Times New Roman"/>
                          <a:cs typeface="Times New Roman"/>
                        </a:rPr>
                        <a:t>nivå»</a:t>
                      </a:r>
                    </a:p>
                  </a:txBody>
                  <a:tcPr marL="68580" marR="68580" marT="0" marB="0"/>
                </a:tc>
                <a:extLst>
                  <a:ext uri="{0D108BD9-81ED-4DB2-BD59-A6C34878D82A}">
                    <a16:rowId xmlns:a16="http://schemas.microsoft.com/office/drawing/2014/main" val="10001"/>
                  </a:ext>
                </a:extLst>
              </a:tr>
              <a:tr h="170277">
                <a:tc>
                  <a:txBody>
                    <a:bodyPr/>
                    <a:lstStyle/>
                    <a:p>
                      <a:pPr fontAlgn="b">
                        <a:lnSpc>
                          <a:spcPct val="100000"/>
                        </a:lnSpc>
                        <a:spcAft>
                          <a:spcPts val="0"/>
                        </a:spcAft>
                      </a:pPr>
                      <a:r>
                        <a:rPr lang="nb-NO" sz="1200" kern="1200" dirty="0">
                          <a:effectLst/>
                          <a:latin typeface="+mn-lt"/>
                        </a:rPr>
                        <a:t> </a:t>
                      </a:r>
                      <a:endParaRPr lang="nb-NO" sz="1200" dirty="0">
                        <a:solidFill>
                          <a:srgbClr val="000000"/>
                        </a:solidFill>
                        <a:effectLst/>
                        <a:latin typeface="+mn-lt"/>
                        <a:ea typeface="Times New Roman"/>
                        <a:cs typeface="Times New Roman"/>
                      </a:endParaRPr>
                    </a:p>
                  </a:txBody>
                  <a:tcPr marL="68580" marR="68580" marT="0" marB="0"/>
                </a:tc>
                <a:tc vMerge="1">
                  <a:txBody>
                    <a:bodyPr/>
                    <a:lstStyle/>
                    <a:p>
                      <a:endParaRPr lang="nb-NO"/>
                    </a:p>
                  </a:txBody>
                  <a:tcPr/>
                </a:tc>
                <a:tc>
                  <a:txBody>
                    <a:bodyPr/>
                    <a:lstStyle/>
                    <a:p>
                      <a:pPr algn="ctr" fontAlgn="b">
                        <a:lnSpc>
                          <a:spcPct val="100000"/>
                        </a:lnSpc>
                        <a:spcAft>
                          <a:spcPts val="0"/>
                        </a:spcAft>
                      </a:pPr>
                      <a:r>
                        <a:rPr lang="nb-NO" sz="1200" b="1" kern="1200" dirty="0">
                          <a:effectLst/>
                          <a:latin typeface="+mn-lt"/>
                        </a:rPr>
                        <a:t>kr pr innb</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dirty="0">
                          <a:effectLst/>
                          <a:latin typeface="+mn-lt"/>
                        </a:rPr>
                        <a:t>kr pr innb</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dirty="0">
                          <a:effectLst/>
                          <a:latin typeface="+mn-lt"/>
                        </a:rPr>
                        <a:t>kr pr innb</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dirty="0">
                          <a:effectLst/>
                          <a:latin typeface="+mn-lt"/>
                        </a:rPr>
                        <a:t>Mill. kr</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kern="1200" dirty="0">
                          <a:effectLst/>
                          <a:latin typeface="+mn-lt"/>
                        </a:rPr>
                        <a:t>Mill. kr</a:t>
                      </a:r>
                      <a:endParaRPr lang="nb-NO" sz="1200" b="1" dirty="0">
                        <a:solidFill>
                          <a:srgbClr val="000000"/>
                        </a:solidFill>
                        <a:effectLst/>
                        <a:latin typeface="+mn-lt"/>
                        <a:ea typeface="Times New Roman"/>
                        <a:cs typeface="Times New Roman"/>
                      </a:endParaRPr>
                    </a:p>
                  </a:txBody>
                  <a:tcPr marL="68580" marR="68580" marT="0" marB="0"/>
                </a:tc>
                <a:tc>
                  <a:txBody>
                    <a:bodyPr/>
                    <a:lstStyle/>
                    <a:p>
                      <a:pPr algn="ctr" fontAlgn="b">
                        <a:lnSpc>
                          <a:spcPct val="100000"/>
                        </a:lnSpc>
                        <a:spcAft>
                          <a:spcPts val="0"/>
                        </a:spcAft>
                      </a:pPr>
                      <a:r>
                        <a:rPr lang="nb-NO" sz="1200" b="1" dirty="0">
                          <a:solidFill>
                            <a:srgbClr val="000000"/>
                          </a:solidFill>
                          <a:effectLst/>
                          <a:latin typeface="+mn-lt"/>
                          <a:ea typeface="Times New Roman"/>
                          <a:cs typeface="Times New Roman"/>
                        </a:rPr>
                        <a:t>Mill. kr</a:t>
                      </a:r>
                    </a:p>
                  </a:txBody>
                  <a:tcPr marL="68580" marR="68580" marT="0" marB="0"/>
                </a:tc>
                <a:extLst>
                  <a:ext uri="{0D108BD9-81ED-4DB2-BD59-A6C34878D82A}">
                    <a16:rowId xmlns:a16="http://schemas.microsoft.com/office/drawing/2014/main" val="10002"/>
                  </a:ext>
                </a:extLst>
              </a:tr>
              <a:tr h="177879">
                <a:tc>
                  <a:txBody>
                    <a:bodyPr/>
                    <a:lstStyle/>
                    <a:p>
                      <a:pPr fontAlgn="b">
                        <a:lnSpc>
                          <a:spcPct val="100000"/>
                        </a:lnSpc>
                        <a:spcAft>
                          <a:spcPts val="0"/>
                        </a:spcAft>
                      </a:pPr>
                      <a:r>
                        <a:rPr lang="nb-NO" sz="1200" kern="1200" dirty="0">
                          <a:effectLst/>
                          <a:latin typeface="+mn-lt"/>
                        </a:rPr>
                        <a:t>Barnehage</a:t>
                      </a:r>
                      <a:endParaRPr lang="nb-NO" sz="1200"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0" i="0" u="none" strike="noStrike" dirty="0">
                          <a:solidFill>
                            <a:srgbClr val="000000"/>
                          </a:solidFill>
                          <a:effectLst/>
                          <a:latin typeface="Calibri" panose="020F0502020204030204" pitchFamily="34" charset="0"/>
                        </a:rPr>
                        <a:t>0,9090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9 326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10 995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9 995</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-81,3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26,6</a:t>
                      </a:r>
                    </a:p>
                  </a:txBody>
                  <a:tcPr marL="9525" marR="9525" marT="9525" marB="0" anchor="b"/>
                </a:tc>
                <a:extLst>
                  <a:ext uri="{0D108BD9-81ED-4DB2-BD59-A6C34878D82A}">
                    <a16:rowId xmlns:a16="http://schemas.microsoft.com/office/drawing/2014/main" val="10003"/>
                  </a:ext>
                </a:extLst>
              </a:tr>
              <a:tr h="177879">
                <a:tc>
                  <a:txBody>
                    <a:bodyPr/>
                    <a:lstStyle/>
                    <a:p>
                      <a:pPr fontAlgn="b">
                        <a:lnSpc>
                          <a:spcPct val="100000"/>
                        </a:lnSpc>
                        <a:spcAft>
                          <a:spcPts val="0"/>
                        </a:spcAft>
                      </a:pPr>
                      <a:r>
                        <a:rPr lang="nb-NO" sz="1200" kern="1200" dirty="0">
                          <a:effectLst/>
                          <a:latin typeface="+mn-lt"/>
                        </a:rPr>
                        <a:t>Administrasjon</a:t>
                      </a:r>
                      <a:endParaRPr lang="nb-NO" sz="1200"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0" i="0" u="none" strike="noStrike">
                          <a:solidFill>
                            <a:srgbClr val="000000"/>
                          </a:solidFill>
                          <a:effectLst/>
                          <a:latin typeface="Calibri" panose="020F0502020204030204" pitchFamily="34" charset="0"/>
                        </a:rPr>
                        <a:t>0,9349</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4 095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5 826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5 447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-84,4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-65,9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-36,2</a:t>
                      </a:r>
                    </a:p>
                  </a:txBody>
                  <a:tcPr marL="9525" marR="9525" marT="9525" marB="0" anchor="b"/>
                </a:tc>
                <a:extLst>
                  <a:ext uri="{0D108BD9-81ED-4DB2-BD59-A6C34878D82A}">
                    <a16:rowId xmlns:a16="http://schemas.microsoft.com/office/drawing/2014/main" val="10004"/>
                  </a:ext>
                </a:extLst>
              </a:tr>
              <a:tr h="177879">
                <a:tc>
                  <a:txBody>
                    <a:bodyPr/>
                    <a:lstStyle/>
                    <a:p>
                      <a:pPr fontAlgn="b">
                        <a:lnSpc>
                          <a:spcPct val="100000"/>
                        </a:lnSpc>
                        <a:spcAft>
                          <a:spcPts val="0"/>
                        </a:spcAft>
                      </a:pPr>
                      <a:r>
                        <a:rPr lang="nb-NO" sz="1200" dirty="0">
                          <a:solidFill>
                            <a:srgbClr val="000000"/>
                          </a:solidFill>
                          <a:effectLst/>
                          <a:latin typeface="+mn-lt"/>
                          <a:ea typeface="Times New Roman"/>
                          <a:cs typeface="Times New Roman"/>
                        </a:rPr>
                        <a:t>Landbruk</a:t>
                      </a:r>
                    </a:p>
                  </a:txBody>
                  <a:tcPr marL="68580" marR="68580" marT="0" marB="0"/>
                </a:tc>
                <a:tc>
                  <a:txBody>
                    <a:bodyPr/>
                    <a:lstStyle/>
                    <a:p>
                      <a:pPr algn="r" fontAlgn="b"/>
                      <a:r>
                        <a:rPr lang="nb-NO" sz="1200" b="0" i="0" u="none" strike="noStrike">
                          <a:solidFill>
                            <a:srgbClr val="000000"/>
                          </a:solidFill>
                          <a:effectLst/>
                          <a:latin typeface="Calibri" panose="020F0502020204030204" pitchFamily="34" charset="0"/>
                        </a:rPr>
                        <a:t>0,8817</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70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140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124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-3,4</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10005"/>
                  </a:ext>
                </a:extLst>
              </a:tr>
              <a:tr h="177879">
                <a:tc>
                  <a:txBody>
                    <a:bodyPr/>
                    <a:lstStyle/>
                    <a:p>
                      <a:pPr fontAlgn="b">
                        <a:lnSpc>
                          <a:spcPct val="100000"/>
                        </a:lnSpc>
                        <a:spcAft>
                          <a:spcPts val="0"/>
                        </a:spcAft>
                      </a:pPr>
                      <a:r>
                        <a:rPr lang="nb-NO" sz="1200" kern="1200" dirty="0">
                          <a:effectLst/>
                          <a:latin typeface="+mn-lt"/>
                        </a:rPr>
                        <a:t>Grunnskole</a:t>
                      </a:r>
                      <a:endParaRPr lang="nb-NO" sz="1200"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0" i="0" u="none" strike="noStrike">
                          <a:solidFill>
                            <a:srgbClr val="000000"/>
                          </a:solidFill>
                          <a:effectLst/>
                          <a:latin typeface="Calibri" panose="020F0502020204030204" pitchFamily="34" charset="0"/>
                        </a:rPr>
                        <a:t>0,9386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15 152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17 447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16 376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-111,8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-59,7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35,2</a:t>
                      </a:r>
                    </a:p>
                  </a:txBody>
                  <a:tcPr marL="9525" marR="9525" marT="9525" marB="0" anchor="b"/>
                </a:tc>
                <a:extLst>
                  <a:ext uri="{0D108BD9-81ED-4DB2-BD59-A6C34878D82A}">
                    <a16:rowId xmlns:a16="http://schemas.microsoft.com/office/drawing/2014/main" val="10006"/>
                  </a:ext>
                </a:extLst>
              </a:tr>
              <a:tr h="177879">
                <a:tc>
                  <a:txBody>
                    <a:bodyPr/>
                    <a:lstStyle/>
                    <a:p>
                      <a:pPr fontAlgn="b">
                        <a:lnSpc>
                          <a:spcPct val="100000"/>
                        </a:lnSpc>
                        <a:spcAft>
                          <a:spcPts val="0"/>
                        </a:spcAft>
                      </a:pPr>
                      <a:r>
                        <a:rPr lang="nb-NO" sz="1200" kern="1200" dirty="0">
                          <a:effectLst/>
                          <a:latin typeface="+mn-lt"/>
                        </a:rPr>
                        <a:t>Pleie og omsorg</a:t>
                      </a:r>
                      <a:endParaRPr lang="nb-NO" sz="1200"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0" i="0" u="none" strike="noStrike">
                          <a:solidFill>
                            <a:srgbClr val="000000"/>
                          </a:solidFill>
                          <a:effectLst/>
                          <a:latin typeface="Calibri" panose="020F0502020204030204" pitchFamily="34" charset="0"/>
                        </a:rPr>
                        <a:t>1,1447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26 211</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26 087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29 861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6,0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-177,8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-49,0</a:t>
                      </a:r>
                    </a:p>
                  </a:txBody>
                  <a:tcPr marL="9525" marR="9525" marT="9525" marB="0" anchor="b"/>
                </a:tc>
                <a:extLst>
                  <a:ext uri="{0D108BD9-81ED-4DB2-BD59-A6C34878D82A}">
                    <a16:rowId xmlns:a16="http://schemas.microsoft.com/office/drawing/2014/main" val="10007"/>
                  </a:ext>
                </a:extLst>
              </a:tr>
              <a:tr h="177879">
                <a:tc>
                  <a:txBody>
                    <a:bodyPr/>
                    <a:lstStyle/>
                    <a:p>
                      <a:pPr fontAlgn="b">
                        <a:lnSpc>
                          <a:spcPct val="100000"/>
                        </a:lnSpc>
                        <a:spcAft>
                          <a:spcPts val="0"/>
                        </a:spcAft>
                      </a:pPr>
                      <a:r>
                        <a:rPr lang="nb-NO" sz="1200" kern="1200" dirty="0">
                          <a:effectLst/>
                          <a:latin typeface="+mn-lt"/>
                        </a:rPr>
                        <a:t>Kommunehelse</a:t>
                      </a:r>
                      <a:endParaRPr lang="nb-NO" sz="1200"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0" i="0" u="none" strike="noStrike">
                          <a:solidFill>
                            <a:srgbClr val="000000"/>
                          </a:solidFill>
                          <a:effectLst/>
                          <a:latin typeface="Calibri" panose="020F0502020204030204" pitchFamily="34" charset="0"/>
                        </a:rPr>
                        <a:t>0,9967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4 895</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4 706</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4 690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9,9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31,0</a:t>
                      </a:r>
                    </a:p>
                  </a:txBody>
                  <a:tcPr marL="9525" marR="9525" marT="9525" marB="0" anchor="b"/>
                </a:tc>
                <a:extLst>
                  <a:ext uri="{0D108BD9-81ED-4DB2-BD59-A6C34878D82A}">
                    <a16:rowId xmlns:a16="http://schemas.microsoft.com/office/drawing/2014/main" val="10008"/>
                  </a:ext>
                </a:extLst>
              </a:tr>
              <a:tr h="177879">
                <a:tc>
                  <a:txBody>
                    <a:bodyPr/>
                    <a:lstStyle/>
                    <a:p>
                      <a:pPr fontAlgn="b">
                        <a:lnSpc>
                          <a:spcPct val="100000"/>
                        </a:lnSpc>
                        <a:spcAft>
                          <a:spcPts val="0"/>
                        </a:spcAft>
                      </a:pPr>
                      <a:r>
                        <a:rPr lang="nb-NO" sz="1200" kern="1200" dirty="0">
                          <a:effectLst/>
                          <a:latin typeface="+mn-lt"/>
                        </a:rPr>
                        <a:t>Barnevern</a:t>
                      </a:r>
                      <a:endParaRPr lang="nb-NO" sz="1200"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0" i="0" u="none" strike="noStrike">
                          <a:solidFill>
                            <a:srgbClr val="000000"/>
                          </a:solidFill>
                          <a:effectLst/>
                          <a:latin typeface="Calibri" panose="020F0502020204030204" pitchFamily="34" charset="0"/>
                        </a:rPr>
                        <a:t>0,9872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2 828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2 887</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2 850</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-2,9</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15,9</a:t>
                      </a:r>
                    </a:p>
                  </a:txBody>
                  <a:tcPr marL="9525" marR="9525" marT="9525" marB="0" anchor="b"/>
                </a:tc>
                <a:extLst>
                  <a:ext uri="{0D108BD9-81ED-4DB2-BD59-A6C34878D82A}">
                    <a16:rowId xmlns:a16="http://schemas.microsoft.com/office/drawing/2014/main" val="10009"/>
                  </a:ext>
                </a:extLst>
              </a:tr>
              <a:tr h="177879">
                <a:tc>
                  <a:txBody>
                    <a:bodyPr/>
                    <a:lstStyle/>
                    <a:p>
                      <a:pPr fontAlgn="b">
                        <a:lnSpc>
                          <a:spcPct val="100000"/>
                        </a:lnSpc>
                        <a:spcAft>
                          <a:spcPts val="0"/>
                        </a:spcAft>
                      </a:pPr>
                      <a:r>
                        <a:rPr lang="nb-NO" sz="1200" kern="1200" dirty="0">
                          <a:effectLst/>
                          <a:latin typeface="+mn-lt"/>
                        </a:rPr>
                        <a:t>Sosialtjeneste</a:t>
                      </a:r>
                      <a:endParaRPr lang="nb-NO" sz="1200"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0" i="0" u="none" strike="noStrike">
                          <a:solidFill>
                            <a:srgbClr val="000000"/>
                          </a:solidFill>
                          <a:effectLst/>
                          <a:latin typeface="Calibri" panose="020F0502020204030204" pitchFamily="34" charset="0"/>
                        </a:rPr>
                        <a:t>0,9768</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2 981</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3 771</a:t>
                      </a:r>
                    </a:p>
                  </a:txBody>
                  <a:tcPr marL="9525" marR="9525" marT="9525" marB="0" anchor="b"/>
                </a:tc>
                <a:tc>
                  <a:txBody>
                    <a:bodyPr/>
                    <a:lstStyle/>
                    <a:p>
                      <a:pPr algn="r" fontAlgn="b"/>
                      <a:r>
                        <a:rPr lang="nb-NO" sz="1200" b="0" i="0" u="none" strike="noStrike" dirty="0">
                          <a:solidFill>
                            <a:srgbClr val="000000"/>
                          </a:solidFill>
                          <a:effectLst/>
                          <a:latin typeface="Calibri" panose="020F0502020204030204" pitchFamily="34" charset="0"/>
                        </a:rPr>
                        <a:t>3 683</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-38,5</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-34,2</a:t>
                      </a:r>
                    </a:p>
                  </a:txBody>
                  <a:tcPr marL="9525" marR="9525" marT="9525" marB="0" anchor="b"/>
                </a:tc>
                <a:tc>
                  <a:txBody>
                    <a:bodyPr/>
                    <a:lstStyle/>
                    <a:p>
                      <a:pPr algn="r" fontAlgn="b"/>
                      <a:r>
                        <a:rPr lang="nb-NO" sz="1200" b="0" i="0" u="none" strike="noStrike">
                          <a:solidFill>
                            <a:srgbClr val="000000"/>
                          </a:solidFill>
                          <a:effectLst/>
                          <a:latin typeface="Calibri" panose="020F0502020204030204" pitchFamily="34" charset="0"/>
                        </a:rPr>
                        <a:t>-12,9</a:t>
                      </a:r>
                    </a:p>
                  </a:txBody>
                  <a:tcPr marL="9525" marR="9525" marT="9525" marB="0" anchor="b"/>
                </a:tc>
                <a:extLst>
                  <a:ext uri="{0D108BD9-81ED-4DB2-BD59-A6C34878D82A}">
                    <a16:rowId xmlns:a16="http://schemas.microsoft.com/office/drawing/2014/main" val="10010"/>
                  </a:ext>
                </a:extLst>
              </a:tr>
              <a:tr h="177879">
                <a:tc>
                  <a:txBody>
                    <a:bodyPr/>
                    <a:lstStyle/>
                    <a:p>
                      <a:pPr fontAlgn="b">
                        <a:lnSpc>
                          <a:spcPct val="100000"/>
                        </a:lnSpc>
                        <a:spcAft>
                          <a:spcPts val="0"/>
                        </a:spcAft>
                      </a:pPr>
                      <a:r>
                        <a:rPr lang="nb-NO" sz="1200" b="1" kern="1200" dirty="0">
                          <a:effectLst/>
                          <a:latin typeface="+mn-lt"/>
                        </a:rPr>
                        <a:t>Sum</a:t>
                      </a:r>
                      <a:endParaRPr lang="nb-NO" sz="1200" b="1" dirty="0">
                        <a:solidFill>
                          <a:srgbClr val="000000"/>
                        </a:solidFill>
                        <a:effectLst/>
                        <a:latin typeface="+mn-lt"/>
                        <a:ea typeface="Times New Roman"/>
                        <a:cs typeface="Times New Roman"/>
                      </a:endParaRPr>
                    </a:p>
                  </a:txBody>
                  <a:tcPr marL="68580" marR="68580" marT="0" marB="0"/>
                </a:tc>
                <a:tc>
                  <a:txBody>
                    <a:bodyPr/>
                    <a:lstStyle/>
                    <a:p>
                      <a:pPr algn="r" fontAlgn="b"/>
                      <a:r>
                        <a:rPr lang="nb-NO" sz="1200" b="1" i="0" u="none" strike="noStrike">
                          <a:solidFill>
                            <a:srgbClr val="000000"/>
                          </a:solidFill>
                          <a:effectLst/>
                          <a:latin typeface="Calibri" panose="020F0502020204030204" pitchFamily="34" charset="0"/>
                        </a:rPr>
                        <a:t>1,0123</a:t>
                      </a:r>
                    </a:p>
                  </a:txBody>
                  <a:tcPr marL="9525" marR="9525" marT="9525" marB="0" anchor="b"/>
                </a:tc>
                <a:tc>
                  <a:txBody>
                    <a:bodyPr/>
                    <a:lstStyle/>
                    <a:p>
                      <a:pPr algn="l" fontAlgn="b"/>
                      <a:r>
                        <a:rPr lang="nb-NO" sz="12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nb-NO" sz="12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nb-NO" sz="1200" b="1"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-307,0</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-363,9</a:t>
                      </a:r>
                    </a:p>
                  </a:txBody>
                  <a:tcPr marL="9525" marR="9525" marT="9525" marB="0" anchor="b"/>
                </a:tc>
                <a:tc>
                  <a:txBody>
                    <a:bodyPr/>
                    <a:lstStyle/>
                    <a:p>
                      <a:pPr algn="r" fontAlgn="b"/>
                      <a:r>
                        <a:rPr lang="nb-NO" sz="1200" b="1" i="0" u="none" strike="noStrike" dirty="0">
                          <a:solidFill>
                            <a:srgbClr val="000000"/>
                          </a:solidFill>
                          <a:effectLst/>
                          <a:latin typeface="Calibri" panose="020F0502020204030204" pitchFamily="34" charset="0"/>
                        </a:rPr>
                        <a:t>8,8</a:t>
                      </a:r>
                    </a:p>
                  </a:txBody>
                  <a:tcPr marL="9525" marR="9525" marT="9525" marB="0" anchor="b"/>
                </a:tc>
                <a:extLst>
                  <a:ext uri="{0D108BD9-81ED-4DB2-BD59-A6C34878D82A}">
                    <a16:rowId xmlns:a16="http://schemas.microsoft.com/office/drawing/2014/main" val="10011"/>
                  </a:ext>
                </a:extLst>
              </a:tr>
            </a:tbl>
          </a:graphicData>
        </a:graphic>
      </p:graphicFrame>
      <p:sp>
        <p:nvSpPr>
          <p:cNvPr id="8" name="Ellipse 7"/>
          <p:cNvSpPr/>
          <p:nvPr/>
        </p:nvSpPr>
        <p:spPr>
          <a:xfrm>
            <a:off x="9954126" y="4719554"/>
            <a:ext cx="380874" cy="210399"/>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p:cNvSpPr/>
          <p:nvPr/>
        </p:nvSpPr>
        <p:spPr>
          <a:xfrm>
            <a:off x="952940" y="1912807"/>
            <a:ext cx="8411513" cy="242246"/>
          </a:xfrm>
          <a:prstGeom prst="rect">
            <a:avLst/>
          </a:prstGeom>
        </p:spPr>
        <p:txBody>
          <a:bodyPr wrap="square">
            <a:spAutoFit/>
          </a:bodyPr>
          <a:lstStyle/>
          <a:p>
            <a:pPr>
              <a:lnSpc>
                <a:spcPct val="115000"/>
              </a:lnSpc>
            </a:pPr>
            <a:r>
              <a:rPr lang="nb-NO" sz="900" i="1" dirty="0">
                <a:ea typeface="Calibri" panose="020F0502020204030204" pitchFamily="34" charset="0"/>
                <a:cs typeface="Arial" panose="020B0604020202020204" pitchFamily="34" charset="0"/>
              </a:rPr>
              <a:t>KOSTRA- og effektivitetsanalyse Larvik kommune 2023. Kilde: KOSTRA/KDD, beregninger ved TF </a:t>
            </a:r>
            <a:endParaRPr lang="nb-NO" sz="1000" i="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025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91696"/>
            <a:ext cx="10515600" cy="1325563"/>
          </a:xfrm>
        </p:spPr>
        <p:txBody>
          <a:bodyPr>
            <a:normAutofit/>
          </a:bodyPr>
          <a:lstStyle/>
          <a:p>
            <a:r>
              <a:rPr lang="nb-NO" sz="3600" dirty="0"/>
              <a:t>Illustrasjon KOSTRA- og effektivitetsanalyse, </a:t>
            </a:r>
            <a:br>
              <a:rPr lang="nb-NO" sz="3600" dirty="0"/>
            </a:br>
            <a:r>
              <a:rPr lang="nb-NO" sz="3600" dirty="0"/>
              <a:t>Larvik kommune 2023 </a:t>
            </a:r>
          </a:p>
        </p:txBody>
      </p:sp>
      <p:sp>
        <p:nvSpPr>
          <p:cNvPr id="4" name="Plassholder for lysbildenummer 3"/>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Georgia"/>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6</a:t>
            </a:fld>
            <a:endParaRPr lang="nb-NO" dirty="0"/>
          </a:p>
        </p:txBody>
      </p:sp>
      <p:sp>
        <p:nvSpPr>
          <p:cNvPr id="12" name="Rektangel 11"/>
          <p:cNvSpPr/>
          <p:nvPr/>
        </p:nvSpPr>
        <p:spPr>
          <a:xfrm>
            <a:off x="1924835" y="6322528"/>
            <a:ext cx="7488832" cy="230832"/>
          </a:xfrm>
          <a:prstGeom prst="rect">
            <a:avLst/>
          </a:prstGeom>
        </p:spPr>
        <p:txBody>
          <a:bodyPr wrap="square">
            <a:spAutoFit/>
          </a:bodyPr>
          <a:lstStyle/>
          <a:p>
            <a:pPr>
              <a:spcBef>
                <a:spcPts val="1200"/>
              </a:spcBef>
              <a:spcAft>
                <a:spcPts val="1200"/>
              </a:spcAft>
            </a:pPr>
            <a:r>
              <a:rPr lang="nb-NO" sz="900" i="1" dirty="0">
                <a:ea typeface="Calibri" panose="020F0502020204030204" pitchFamily="34" charset="0"/>
                <a:cs typeface="Arial" panose="020B0604020202020204" pitchFamily="34" charset="0"/>
              </a:rPr>
              <a:t>KOSTRA og effektivitetsanalyse. Larvik kommune 2023. Mill. kr. Kilde: SSB/KDD/beregninger ved TF</a:t>
            </a:r>
          </a:p>
        </p:txBody>
      </p:sp>
      <p:graphicFrame>
        <p:nvGraphicFramePr>
          <p:cNvPr id="3" name="Diagram 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178733548"/>
              </p:ext>
            </p:extLst>
          </p:nvPr>
        </p:nvGraphicFramePr>
        <p:xfrm>
          <a:off x="838199" y="1620254"/>
          <a:ext cx="8193505" cy="4561472"/>
        </p:xfrm>
        <a:graphic>
          <a:graphicData uri="http://schemas.openxmlformats.org/drawingml/2006/chart">
            <c:chart xmlns:c="http://schemas.openxmlformats.org/drawingml/2006/chart" xmlns:r="http://schemas.openxmlformats.org/officeDocument/2006/relationships" r:id="rId2"/>
          </a:graphicData>
        </a:graphic>
      </p:graphicFrame>
      <p:sp>
        <p:nvSpPr>
          <p:cNvPr id="8" name="Ellipse 7">
            <a:extLst>
              <a:ext uri="{FF2B5EF4-FFF2-40B4-BE49-F238E27FC236}">
                <a16:creationId xmlns:a16="http://schemas.microsoft.com/office/drawing/2014/main" id="{0FC81CD7-450B-D3B2-941D-0A5CAE463DCC}"/>
              </a:ext>
            </a:extLst>
          </p:cNvPr>
          <p:cNvSpPr/>
          <p:nvPr/>
        </p:nvSpPr>
        <p:spPr>
          <a:xfrm>
            <a:off x="8401585" y="2356855"/>
            <a:ext cx="504056" cy="22522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b-NO"/>
          </a:p>
        </p:txBody>
      </p:sp>
    </p:spTree>
    <p:extLst>
      <p:ext uri="{BB962C8B-B14F-4D97-AF65-F5344CB8AC3E}">
        <p14:creationId xmlns:p14="http://schemas.microsoft.com/office/powerpoint/2010/main" val="43677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934286"/>
          </a:xfrm>
        </p:spPr>
        <p:txBody>
          <a:bodyPr>
            <a:noAutofit/>
          </a:bodyPr>
          <a:lstStyle/>
          <a:p>
            <a:r>
              <a:rPr lang="nb-NO" sz="3200" dirty="0"/>
              <a:t>Mer-/mindreforbruk fordelt på aktuelle KOSTRA-funksjoner. </a:t>
            </a:r>
            <a:br>
              <a:rPr lang="nb-NO" sz="3200" dirty="0"/>
            </a:br>
            <a:r>
              <a:rPr lang="nb-NO" sz="3200" dirty="0"/>
              <a:t>Larvik kommune 2023</a:t>
            </a:r>
            <a:endParaRPr lang="nb-NO" sz="3200" i="1" dirty="0"/>
          </a:p>
        </p:txBody>
      </p:sp>
      <p:sp>
        <p:nvSpPr>
          <p:cNvPr id="4" name="Plassholder for lysbildenummer 3"/>
          <p:cNvSpPr>
            <a:spLocks noGrp="1"/>
          </p:cNvSpPr>
          <p:nvPr>
            <p:ph type="sldNum" sz="quarter" idx="4294967295"/>
          </p:nvPr>
        </p:nvSpPr>
        <p:spPr>
          <a:xfrm>
            <a:off x="115824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7</a:t>
            </a:fld>
            <a:endParaRPr lang="nb-NO" dirty="0"/>
          </a:p>
        </p:txBody>
      </p:sp>
      <p:graphicFrame>
        <p:nvGraphicFramePr>
          <p:cNvPr id="7" name="Tabell 6"/>
          <p:cNvGraphicFramePr>
            <a:graphicFrameLocks noGrp="1"/>
          </p:cNvGraphicFramePr>
          <p:nvPr>
            <p:extLst>
              <p:ext uri="{D42A27DB-BD31-4B8C-83A1-F6EECF244321}">
                <p14:modId xmlns:p14="http://schemas.microsoft.com/office/powerpoint/2010/main" val="1744712386"/>
              </p:ext>
            </p:extLst>
          </p:nvPr>
        </p:nvGraphicFramePr>
        <p:xfrm>
          <a:off x="903511" y="1493334"/>
          <a:ext cx="8083624" cy="5273860"/>
        </p:xfrm>
        <a:graphic>
          <a:graphicData uri="http://schemas.openxmlformats.org/drawingml/2006/table">
            <a:tbl>
              <a:tblPr firstRow="1" bandRow="1">
                <a:tableStyleId>{5C22544A-7EE6-4342-B048-85BDC9FD1C3A}</a:tableStyleId>
              </a:tblPr>
              <a:tblGrid>
                <a:gridCol w="3345063">
                  <a:extLst>
                    <a:ext uri="{9D8B030D-6E8A-4147-A177-3AD203B41FA5}">
                      <a16:colId xmlns:a16="http://schemas.microsoft.com/office/drawing/2014/main" val="20000"/>
                    </a:ext>
                  </a:extLst>
                </a:gridCol>
                <a:gridCol w="1240283">
                  <a:extLst>
                    <a:ext uri="{9D8B030D-6E8A-4147-A177-3AD203B41FA5}">
                      <a16:colId xmlns:a16="http://schemas.microsoft.com/office/drawing/2014/main" val="20001"/>
                    </a:ext>
                  </a:extLst>
                </a:gridCol>
                <a:gridCol w="1603596">
                  <a:extLst>
                    <a:ext uri="{9D8B030D-6E8A-4147-A177-3AD203B41FA5}">
                      <a16:colId xmlns:a16="http://schemas.microsoft.com/office/drawing/2014/main" val="20002"/>
                    </a:ext>
                  </a:extLst>
                </a:gridCol>
                <a:gridCol w="1894682">
                  <a:extLst>
                    <a:ext uri="{9D8B030D-6E8A-4147-A177-3AD203B41FA5}">
                      <a16:colId xmlns:a16="http://schemas.microsoft.com/office/drawing/2014/main" val="20003"/>
                    </a:ext>
                  </a:extLst>
                </a:gridCol>
              </a:tblGrid>
              <a:tr h="74724">
                <a:tc>
                  <a:txBody>
                    <a:bodyPr/>
                    <a:lstStyle/>
                    <a:p>
                      <a:pPr algn="l" fontAlgn="b"/>
                      <a:endParaRPr lang="nb-NO" sz="900" b="0" i="0" u="none" strike="noStrike" dirty="0">
                        <a:solidFill>
                          <a:schemeClr val="bg1"/>
                        </a:solidFill>
                        <a:effectLst/>
                        <a:latin typeface="+mn-lt"/>
                      </a:endParaRPr>
                    </a:p>
                  </a:txBody>
                  <a:tcPr marL="6125" marR="6125" marT="6125" marB="0" anchor="b"/>
                </a:tc>
                <a:tc gridSpan="3">
                  <a:txBody>
                    <a:bodyPr/>
                    <a:lstStyle/>
                    <a:p>
                      <a:pPr algn="ctr" fontAlgn="b"/>
                      <a:r>
                        <a:rPr lang="nb-NO" sz="900" u="none" strike="noStrike" dirty="0">
                          <a:solidFill>
                            <a:schemeClr val="bg1"/>
                          </a:solidFill>
                          <a:effectLst/>
                          <a:latin typeface="+mn-lt"/>
                        </a:rPr>
                        <a:t>Mer-/mindreforbruk 2023 (mill. kr) sammenlignet</a:t>
                      </a:r>
                      <a:r>
                        <a:rPr lang="nb-NO" sz="900" u="none" strike="noStrike" baseline="0" dirty="0">
                          <a:solidFill>
                            <a:schemeClr val="bg1"/>
                          </a:solidFill>
                          <a:effectLst/>
                          <a:latin typeface="+mn-lt"/>
                        </a:rPr>
                        <a:t> med</a:t>
                      </a:r>
                      <a:endParaRPr lang="nb-NO" sz="900" b="0" i="0" u="none" strike="noStrike" dirty="0">
                        <a:solidFill>
                          <a:schemeClr val="bg1"/>
                        </a:solidFill>
                        <a:effectLst/>
                        <a:latin typeface="+mn-lt"/>
                      </a:endParaRPr>
                    </a:p>
                  </a:txBody>
                  <a:tcPr marL="6125" marR="6125" marT="6125" marB="0" anchor="b"/>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102846">
                <a:tc>
                  <a:txBody>
                    <a:bodyPr/>
                    <a:lstStyle/>
                    <a:p>
                      <a:pPr algn="l" fontAlgn="b"/>
                      <a:endParaRPr lang="nb-NO" sz="900" b="0" i="0" u="none" strike="noStrike" dirty="0">
                        <a:solidFill>
                          <a:srgbClr val="000000"/>
                        </a:solidFill>
                        <a:effectLst/>
                        <a:latin typeface="+mn-lt"/>
                      </a:endParaRPr>
                    </a:p>
                  </a:txBody>
                  <a:tcPr marL="6125" marR="6125" marT="6125" marB="0" anchor="b"/>
                </a:tc>
                <a:tc>
                  <a:txBody>
                    <a:bodyPr/>
                    <a:lstStyle/>
                    <a:p>
                      <a:pPr algn="ctr" fontAlgn="b"/>
                      <a:r>
                        <a:rPr lang="nb-NO" sz="900" b="1" u="none" strike="noStrike" dirty="0">
                          <a:effectLst/>
                          <a:latin typeface="+mn-lt"/>
                        </a:rPr>
                        <a:t>Landsgjennomsnittet</a:t>
                      </a:r>
                      <a:endParaRPr lang="nb-NO" sz="900" b="1" i="0" u="none" strike="noStrike" dirty="0">
                        <a:solidFill>
                          <a:srgbClr val="000000"/>
                        </a:solidFill>
                        <a:effectLst/>
                        <a:latin typeface="+mn-lt"/>
                      </a:endParaRPr>
                    </a:p>
                  </a:txBody>
                  <a:tcPr marL="6125" marR="6125" marT="6125" marB="0" anchor="b"/>
                </a:tc>
                <a:tc>
                  <a:txBody>
                    <a:bodyPr/>
                    <a:lstStyle/>
                    <a:p>
                      <a:pPr algn="ctr" fontAlgn="b"/>
                      <a:r>
                        <a:rPr lang="nb-NO" sz="900" b="1" u="none" strike="noStrike" dirty="0">
                          <a:effectLst/>
                          <a:latin typeface="+mn-lt"/>
                        </a:rPr>
                        <a:t>"Normert nivå"</a:t>
                      </a:r>
                      <a:endParaRPr lang="nb-NO" sz="900" b="1" i="0" u="none" strike="noStrike" dirty="0">
                        <a:solidFill>
                          <a:srgbClr val="000000"/>
                        </a:solidFill>
                        <a:effectLst/>
                        <a:latin typeface="+mn-lt"/>
                      </a:endParaRPr>
                    </a:p>
                  </a:txBody>
                  <a:tcPr marL="6125" marR="6125" marT="6125" marB="0" anchor="b"/>
                </a:tc>
                <a:tc>
                  <a:txBody>
                    <a:bodyPr/>
                    <a:lstStyle/>
                    <a:p>
                      <a:pPr algn="ctr" fontAlgn="b"/>
                      <a:r>
                        <a:rPr lang="nb-NO" sz="900" b="1" u="none" strike="noStrike" dirty="0">
                          <a:effectLst/>
                          <a:latin typeface="+mn-lt"/>
                        </a:rPr>
                        <a:t>"Normert og inntektsjustert nivå"</a:t>
                      </a:r>
                      <a:endParaRPr lang="nb-NO" sz="900" b="1" i="0" u="none" strike="noStrike" dirty="0">
                        <a:solidFill>
                          <a:srgbClr val="000000"/>
                        </a:solidFill>
                        <a:effectLst/>
                        <a:latin typeface="+mn-lt"/>
                      </a:endParaRPr>
                    </a:p>
                  </a:txBody>
                  <a:tcPr marL="6125" marR="6125" marT="6125" marB="0" anchor="b"/>
                </a:tc>
                <a:extLst>
                  <a:ext uri="{0D108BD9-81ED-4DB2-BD59-A6C34878D82A}">
                    <a16:rowId xmlns:a16="http://schemas.microsoft.com/office/drawing/2014/main" val="10001"/>
                  </a:ext>
                </a:extLst>
              </a:tr>
              <a:tr h="76597">
                <a:tc>
                  <a:txBody>
                    <a:bodyPr/>
                    <a:lstStyle/>
                    <a:p>
                      <a:pPr algn="l" fontAlgn="b"/>
                      <a:r>
                        <a:rPr lang="nb-NO" sz="900" b="1" i="0" u="none" strike="noStrike" dirty="0">
                          <a:solidFill>
                            <a:srgbClr val="000000"/>
                          </a:solidFill>
                          <a:effectLst/>
                          <a:latin typeface="+mn-lt"/>
                        </a:rPr>
                        <a:t>Barnehage (F201, 211, 221)</a:t>
                      </a:r>
                    </a:p>
                  </a:txBody>
                  <a:tcPr marL="9525" marR="9525" marT="9525" marB="0" anchor="b"/>
                </a:tc>
                <a:tc>
                  <a:txBody>
                    <a:bodyPr/>
                    <a:lstStyle/>
                    <a:p>
                      <a:pPr algn="r" fontAlgn="b"/>
                      <a:r>
                        <a:rPr lang="nb-NO" sz="900" b="1" i="0" u="none" strike="noStrike" dirty="0">
                          <a:solidFill>
                            <a:srgbClr val="000000"/>
                          </a:solidFill>
                          <a:effectLst/>
                          <a:latin typeface="Calibri" panose="020F0502020204030204" pitchFamily="34" charset="0"/>
                        </a:rPr>
                        <a:t>-81,3</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-32,6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26,6</a:t>
                      </a:r>
                    </a:p>
                  </a:txBody>
                  <a:tcPr marL="9525" marR="9525" marT="9525" marB="0" anchor="b"/>
                </a:tc>
                <a:extLst>
                  <a:ext uri="{0D108BD9-81ED-4DB2-BD59-A6C34878D82A}">
                    <a16:rowId xmlns:a16="http://schemas.microsoft.com/office/drawing/2014/main" val="10002"/>
                  </a:ext>
                </a:extLst>
              </a:tr>
              <a:tr h="76597">
                <a:tc>
                  <a:txBody>
                    <a:bodyPr/>
                    <a:lstStyle/>
                    <a:p>
                      <a:pPr algn="l" fontAlgn="b"/>
                      <a:r>
                        <a:rPr lang="nb-NO" sz="900" b="0" i="0" u="none" strike="noStrike" dirty="0">
                          <a:solidFill>
                            <a:srgbClr val="000000"/>
                          </a:solidFill>
                          <a:effectLst/>
                          <a:latin typeface="+mn-lt"/>
                        </a:rPr>
                        <a:t>201 Barnehage</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-73,6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-32,8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16,1</a:t>
                      </a:r>
                    </a:p>
                  </a:txBody>
                  <a:tcPr marL="9525" marR="9525" marT="9525" marB="0" anchor="b"/>
                </a:tc>
                <a:extLst>
                  <a:ext uri="{0D108BD9-81ED-4DB2-BD59-A6C34878D82A}">
                    <a16:rowId xmlns:a16="http://schemas.microsoft.com/office/drawing/2014/main" val="10003"/>
                  </a:ext>
                </a:extLst>
              </a:tr>
              <a:tr h="76597">
                <a:tc>
                  <a:txBody>
                    <a:bodyPr/>
                    <a:lstStyle/>
                    <a:p>
                      <a:pPr algn="l" fontAlgn="b"/>
                      <a:r>
                        <a:rPr lang="nb-NO" sz="900" b="0" i="0" u="none" strike="noStrike" dirty="0">
                          <a:solidFill>
                            <a:srgbClr val="000000"/>
                          </a:solidFill>
                          <a:effectLst/>
                          <a:latin typeface="+mn-lt"/>
                        </a:rPr>
                        <a:t>211 Styrket tilbud til førskolebarn</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004"/>
                  </a:ext>
                </a:extLst>
              </a:tr>
              <a:tr h="76597">
                <a:tc>
                  <a:txBody>
                    <a:bodyPr/>
                    <a:lstStyle/>
                    <a:p>
                      <a:pPr algn="l" fontAlgn="b"/>
                      <a:r>
                        <a:rPr lang="nb-NO" sz="900" b="0" i="0" u="none" strike="noStrike" dirty="0">
                          <a:solidFill>
                            <a:srgbClr val="000000"/>
                          </a:solidFill>
                          <a:effectLst/>
                          <a:latin typeface="+mn-lt"/>
                        </a:rPr>
                        <a:t>221 Barnehagelokaler og skyss</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0,4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9,4</a:t>
                      </a:r>
                    </a:p>
                  </a:txBody>
                  <a:tcPr marL="9525" marR="9525" marT="9525" marB="0" anchor="b"/>
                </a:tc>
                <a:extLst>
                  <a:ext uri="{0D108BD9-81ED-4DB2-BD59-A6C34878D82A}">
                    <a16:rowId xmlns:a16="http://schemas.microsoft.com/office/drawing/2014/main" val="10005"/>
                  </a:ext>
                </a:extLst>
              </a:tr>
              <a:tr h="76597">
                <a:tc>
                  <a:txBody>
                    <a:bodyPr/>
                    <a:lstStyle/>
                    <a:p>
                      <a:pPr algn="l" fontAlgn="b"/>
                      <a:r>
                        <a:rPr lang="nb-NO" sz="900" b="1" i="0" u="none" strike="noStrike" dirty="0">
                          <a:solidFill>
                            <a:srgbClr val="000000"/>
                          </a:solidFill>
                          <a:effectLst/>
                          <a:latin typeface="+mn-lt"/>
                        </a:rPr>
                        <a:t>Administrasjon og styring (F100, 110, 120, 121, 130) </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-84,4</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-65,9</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-36,2</a:t>
                      </a:r>
                    </a:p>
                  </a:txBody>
                  <a:tcPr marL="9525" marR="9525" marT="9525" marB="0" anchor="b"/>
                </a:tc>
                <a:extLst>
                  <a:ext uri="{0D108BD9-81ED-4DB2-BD59-A6C34878D82A}">
                    <a16:rowId xmlns:a16="http://schemas.microsoft.com/office/drawing/2014/main" val="10006"/>
                  </a:ext>
                </a:extLst>
              </a:tr>
              <a:tr h="76597">
                <a:tc>
                  <a:txBody>
                    <a:bodyPr/>
                    <a:lstStyle/>
                    <a:p>
                      <a:pPr algn="l" fontAlgn="b"/>
                      <a:r>
                        <a:rPr lang="nb-NO" sz="900" b="0" i="0" u="none" strike="noStrike" dirty="0">
                          <a:solidFill>
                            <a:srgbClr val="000000"/>
                          </a:solidFill>
                          <a:effectLst/>
                          <a:latin typeface="+mn-lt"/>
                        </a:rPr>
                        <a:t>100 Politisk styring</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-5,4</a:t>
                      </a:r>
                    </a:p>
                  </a:txBody>
                  <a:tcPr marL="9525" marR="9525" marT="9525" marB="0" anchor="b"/>
                </a:tc>
                <a:extLst>
                  <a:ext uri="{0D108BD9-81ED-4DB2-BD59-A6C34878D82A}">
                    <a16:rowId xmlns:a16="http://schemas.microsoft.com/office/drawing/2014/main" val="10007"/>
                  </a:ext>
                </a:extLst>
              </a:tr>
              <a:tr h="76597">
                <a:tc>
                  <a:txBody>
                    <a:bodyPr/>
                    <a:lstStyle/>
                    <a:p>
                      <a:pPr algn="l" fontAlgn="b"/>
                      <a:r>
                        <a:rPr lang="nb-NO" sz="900" b="0" i="0" u="none" strike="noStrike" dirty="0">
                          <a:solidFill>
                            <a:srgbClr val="000000"/>
                          </a:solidFill>
                          <a:effectLst/>
                          <a:latin typeface="+mn-lt"/>
                        </a:rPr>
                        <a:t>110 Kontroll og revisjon</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10008"/>
                  </a:ext>
                </a:extLst>
              </a:tr>
              <a:tr h="76597">
                <a:tc>
                  <a:txBody>
                    <a:bodyPr/>
                    <a:lstStyle/>
                    <a:p>
                      <a:pPr algn="l" fontAlgn="b"/>
                      <a:r>
                        <a:rPr lang="nb-NO" sz="900" b="0" i="0" u="none" strike="noStrike" dirty="0">
                          <a:solidFill>
                            <a:srgbClr val="000000"/>
                          </a:solidFill>
                          <a:effectLst/>
                          <a:latin typeface="+mn-lt"/>
                        </a:rPr>
                        <a:t>120 Administrasjon</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-49,8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-36,1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-12,4</a:t>
                      </a:r>
                    </a:p>
                  </a:txBody>
                  <a:tcPr marL="9525" marR="9525" marT="9525" marB="0" anchor="b"/>
                </a:tc>
                <a:extLst>
                  <a:ext uri="{0D108BD9-81ED-4DB2-BD59-A6C34878D82A}">
                    <a16:rowId xmlns:a16="http://schemas.microsoft.com/office/drawing/2014/main" val="10009"/>
                  </a:ext>
                </a:extLst>
              </a:tr>
              <a:tr h="76597">
                <a:tc>
                  <a:txBody>
                    <a:bodyPr/>
                    <a:lstStyle/>
                    <a:p>
                      <a:pPr algn="l" fontAlgn="b"/>
                      <a:r>
                        <a:rPr lang="nb-NO" sz="900" b="0" i="0" u="none" strike="noStrike" dirty="0">
                          <a:solidFill>
                            <a:srgbClr val="000000"/>
                          </a:solidFill>
                          <a:effectLst/>
                          <a:latin typeface="+mn-lt"/>
                        </a:rPr>
                        <a:t>121 Forvaltningsutgifter i eiendomsforvaltningen</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-10,6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-9,3</a:t>
                      </a:r>
                    </a:p>
                  </a:txBody>
                  <a:tcPr marL="9525" marR="9525" marT="9525" marB="0" anchor="b"/>
                </a:tc>
                <a:extLst>
                  <a:ext uri="{0D108BD9-81ED-4DB2-BD59-A6C34878D82A}">
                    <a16:rowId xmlns:a16="http://schemas.microsoft.com/office/drawing/2014/main" val="10010"/>
                  </a:ext>
                </a:extLst>
              </a:tr>
              <a:tr h="76597">
                <a:tc>
                  <a:txBody>
                    <a:bodyPr/>
                    <a:lstStyle/>
                    <a:p>
                      <a:pPr algn="l" fontAlgn="b"/>
                      <a:r>
                        <a:rPr lang="nb-NO" sz="900" b="0" i="0" u="none" strike="noStrike" dirty="0">
                          <a:solidFill>
                            <a:srgbClr val="000000"/>
                          </a:solidFill>
                          <a:effectLst/>
                          <a:latin typeface="+mn-lt"/>
                        </a:rPr>
                        <a:t>130 Administrasjonslokaler</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-7,7</a:t>
                      </a:r>
                    </a:p>
                  </a:txBody>
                  <a:tcPr marL="9525" marR="9525" marT="9525" marB="0" anchor="b"/>
                </a:tc>
                <a:extLst>
                  <a:ext uri="{0D108BD9-81ED-4DB2-BD59-A6C34878D82A}">
                    <a16:rowId xmlns:a16="http://schemas.microsoft.com/office/drawing/2014/main" val="10011"/>
                  </a:ext>
                </a:extLst>
              </a:tr>
              <a:tr h="76597">
                <a:tc>
                  <a:txBody>
                    <a:bodyPr/>
                    <a:lstStyle/>
                    <a:p>
                      <a:pPr algn="l" fontAlgn="b"/>
                      <a:r>
                        <a:rPr lang="nb-NO" sz="900" b="1" i="0" u="none" strike="noStrike" dirty="0">
                          <a:solidFill>
                            <a:srgbClr val="000000"/>
                          </a:solidFill>
                          <a:effectLst/>
                          <a:latin typeface="+mn-lt"/>
                        </a:rPr>
                        <a:t>Landbruk (F329)</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-3,4</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-2,6</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10012"/>
                  </a:ext>
                </a:extLst>
              </a:tr>
              <a:tr h="76597">
                <a:tc>
                  <a:txBody>
                    <a:bodyPr/>
                    <a:lstStyle/>
                    <a:p>
                      <a:pPr algn="l" fontAlgn="b"/>
                      <a:r>
                        <a:rPr lang="nn-NO" sz="900" b="0" i="0" u="none" strike="noStrike" dirty="0">
                          <a:solidFill>
                            <a:srgbClr val="000000"/>
                          </a:solidFill>
                          <a:effectLst/>
                          <a:latin typeface="+mn-lt"/>
                        </a:rPr>
                        <a:t>329 Landbruksforvaltning</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10013"/>
                  </a:ext>
                </a:extLst>
              </a:tr>
              <a:tr h="76597">
                <a:tc>
                  <a:txBody>
                    <a:bodyPr/>
                    <a:lstStyle/>
                    <a:p>
                      <a:pPr algn="l" fontAlgn="b"/>
                      <a:r>
                        <a:rPr lang="nb-NO" sz="900" b="1" i="0" u="none" strike="noStrike" dirty="0">
                          <a:solidFill>
                            <a:srgbClr val="000000"/>
                          </a:solidFill>
                          <a:effectLst/>
                          <a:latin typeface="+mn-lt"/>
                        </a:rPr>
                        <a:t>Grunnskole (F202, 215, 222, 223)</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-111,8</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-59,7</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35,2</a:t>
                      </a:r>
                    </a:p>
                  </a:txBody>
                  <a:tcPr marL="9525" marR="9525" marT="9525" marB="0" anchor="b"/>
                </a:tc>
                <a:extLst>
                  <a:ext uri="{0D108BD9-81ED-4DB2-BD59-A6C34878D82A}">
                    <a16:rowId xmlns:a16="http://schemas.microsoft.com/office/drawing/2014/main" val="10014"/>
                  </a:ext>
                </a:extLst>
              </a:tr>
              <a:tr h="76597">
                <a:tc>
                  <a:txBody>
                    <a:bodyPr/>
                    <a:lstStyle/>
                    <a:p>
                      <a:pPr algn="l" fontAlgn="b"/>
                      <a:r>
                        <a:rPr lang="nb-NO" sz="900" b="0" i="0" u="none" strike="noStrike" dirty="0">
                          <a:solidFill>
                            <a:srgbClr val="000000"/>
                          </a:solidFill>
                          <a:effectLst/>
                          <a:latin typeface="+mn-lt"/>
                        </a:rPr>
                        <a:t>202 Grunnskole</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-70,3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-30,1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45,0</a:t>
                      </a:r>
                    </a:p>
                  </a:txBody>
                  <a:tcPr marL="9525" marR="9525" marT="9525" marB="0" anchor="b"/>
                </a:tc>
                <a:extLst>
                  <a:ext uri="{0D108BD9-81ED-4DB2-BD59-A6C34878D82A}">
                    <a16:rowId xmlns:a16="http://schemas.microsoft.com/office/drawing/2014/main" val="10015"/>
                  </a:ext>
                </a:extLst>
              </a:tr>
              <a:tr h="76597">
                <a:tc>
                  <a:txBody>
                    <a:bodyPr/>
                    <a:lstStyle/>
                    <a:p>
                      <a:pPr algn="l" fontAlgn="b"/>
                      <a:r>
                        <a:rPr lang="nb-NO" sz="900" b="0" i="0" u="none" strike="noStrike" dirty="0">
                          <a:solidFill>
                            <a:srgbClr val="000000"/>
                          </a:solidFill>
                          <a:effectLst/>
                          <a:latin typeface="+mn-lt"/>
                        </a:rPr>
                        <a:t>215 Skolefritidstilbud</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-4,0</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-0,4</a:t>
                      </a:r>
                    </a:p>
                  </a:txBody>
                  <a:tcPr marL="9525" marR="9525" marT="9525" marB="0" anchor="b"/>
                </a:tc>
                <a:extLst>
                  <a:ext uri="{0D108BD9-81ED-4DB2-BD59-A6C34878D82A}">
                    <a16:rowId xmlns:a16="http://schemas.microsoft.com/office/drawing/2014/main" val="10016"/>
                  </a:ext>
                </a:extLst>
              </a:tr>
              <a:tr h="76597">
                <a:tc>
                  <a:txBody>
                    <a:bodyPr/>
                    <a:lstStyle/>
                    <a:p>
                      <a:pPr algn="l" fontAlgn="b"/>
                      <a:r>
                        <a:rPr lang="nb-NO" sz="900" b="0" i="0" u="none" strike="noStrike" dirty="0">
                          <a:solidFill>
                            <a:srgbClr val="000000"/>
                          </a:solidFill>
                          <a:effectLst/>
                          <a:latin typeface="+mn-lt"/>
                        </a:rPr>
                        <a:t>222 Skolelokaler</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-34,8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-25,9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-11,6</a:t>
                      </a:r>
                    </a:p>
                  </a:txBody>
                  <a:tcPr marL="9525" marR="9525" marT="9525" marB="0" anchor="b"/>
                </a:tc>
                <a:extLst>
                  <a:ext uri="{0D108BD9-81ED-4DB2-BD59-A6C34878D82A}">
                    <a16:rowId xmlns:a16="http://schemas.microsoft.com/office/drawing/2014/main" val="10017"/>
                  </a:ext>
                </a:extLst>
              </a:tr>
              <a:tr h="76597">
                <a:tc>
                  <a:txBody>
                    <a:bodyPr/>
                    <a:lstStyle/>
                    <a:p>
                      <a:pPr algn="l" fontAlgn="b"/>
                      <a:r>
                        <a:rPr lang="nb-NO" sz="900" b="0" i="0" u="none" strike="noStrike" dirty="0">
                          <a:solidFill>
                            <a:srgbClr val="000000"/>
                          </a:solidFill>
                          <a:effectLst/>
                          <a:latin typeface="+mn-lt"/>
                        </a:rPr>
                        <a:t>223 Skoleskyss</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-0,6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0,3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2,2</a:t>
                      </a:r>
                    </a:p>
                  </a:txBody>
                  <a:tcPr marL="9525" marR="9525" marT="9525" marB="0" anchor="b"/>
                </a:tc>
                <a:extLst>
                  <a:ext uri="{0D108BD9-81ED-4DB2-BD59-A6C34878D82A}">
                    <a16:rowId xmlns:a16="http://schemas.microsoft.com/office/drawing/2014/main" val="10018"/>
                  </a:ext>
                </a:extLst>
              </a:tr>
              <a:tr h="76597">
                <a:tc>
                  <a:txBody>
                    <a:bodyPr/>
                    <a:lstStyle/>
                    <a:p>
                      <a:pPr algn="l" fontAlgn="b"/>
                      <a:r>
                        <a:rPr lang="nb-NO" sz="900" b="1" i="0" u="none" strike="noStrike" dirty="0">
                          <a:solidFill>
                            <a:srgbClr val="000000"/>
                          </a:solidFill>
                          <a:effectLst/>
                          <a:latin typeface="+mn-lt"/>
                        </a:rPr>
                        <a:t>Pleie og omsorg (F234, 253, 254, 261)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6,0</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-177,8</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-49,0</a:t>
                      </a:r>
                    </a:p>
                  </a:txBody>
                  <a:tcPr marL="9525" marR="9525" marT="9525" marB="0" anchor="b"/>
                </a:tc>
                <a:extLst>
                  <a:ext uri="{0D108BD9-81ED-4DB2-BD59-A6C34878D82A}">
                    <a16:rowId xmlns:a16="http://schemas.microsoft.com/office/drawing/2014/main" val="10019"/>
                  </a:ext>
                </a:extLst>
              </a:tr>
              <a:tr h="76597">
                <a:tc>
                  <a:txBody>
                    <a:bodyPr/>
                    <a:lstStyle/>
                    <a:p>
                      <a:pPr algn="l" fontAlgn="b"/>
                      <a:r>
                        <a:rPr lang="nb-NO" sz="900" b="0" i="0" u="none" strike="noStrike" dirty="0">
                          <a:solidFill>
                            <a:srgbClr val="000000"/>
                          </a:solidFill>
                          <a:effectLst/>
                          <a:latin typeface="+mn-lt"/>
                        </a:rPr>
                        <a:t>234 Aktivisering eldre og funksjonshemmede</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5,3</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10020"/>
                  </a:ext>
                </a:extLst>
              </a:tr>
              <a:tr h="76597">
                <a:tc>
                  <a:txBody>
                    <a:bodyPr/>
                    <a:lstStyle/>
                    <a:p>
                      <a:pPr algn="l" fontAlgn="b"/>
                      <a:r>
                        <a:rPr lang="nb-NO" sz="900" b="0" i="0" u="none" strike="noStrike" dirty="0">
                          <a:solidFill>
                            <a:srgbClr val="000000"/>
                          </a:solidFill>
                          <a:effectLst/>
                          <a:latin typeface="+mn-lt"/>
                        </a:rPr>
                        <a:t>253 Helse- og omsorgstjenester i institusjon</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122,5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56,6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115,0</a:t>
                      </a:r>
                    </a:p>
                  </a:txBody>
                  <a:tcPr marL="9525" marR="9525" marT="9525" marB="0" anchor="b"/>
                </a:tc>
                <a:extLst>
                  <a:ext uri="{0D108BD9-81ED-4DB2-BD59-A6C34878D82A}">
                    <a16:rowId xmlns:a16="http://schemas.microsoft.com/office/drawing/2014/main" val="10021"/>
                  </a:ext>
                </a:extLst>
              </a:tr>
              <a:tr h="76597">
                <a:tc>
                  <a:txBody>
                    <a:bodyPr/>
                    <a:lstStyle/>
                    <a:p>
                      <a:pPr algn="l" fontAlgn="b"/>
                      <a:r>
                        <a:rPr lang="nb-NO" sz="900" b="0" i="0" u="none" strike="noStrike" dirty="0">
                          <a:solidFill>
                            <a:srgbClr val="000000"/>
                          </a:solidFill>
                          <a:effectLst/>
                          <a:latin typeface="+mn-lt"/>
                        </a:rPr>
                        <a:t>254 Helse- og omsorgstjenester til hjemmeboende</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-131,5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-230,9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-174,8</a:t>
                      </a:r>
                    </a:p>
                  </a:txBody>
                  <a:tcPr marL="9525" marR="9525" marT="9525" marB="0" anchor="b"/>
                </a:tc>
                <a:extLst>
                  <a:ext uri="{0D108BD9-81ED-4DB2-BD59-A6C34878D82A}">
                    <a16:rowId xmlns:a16="http://schemas.microsoft.com/office/drawing/2014/main" val="10022"/>
                  </a:ext>
                </a:extLst>
              </a:tr>
              <a:tr h="76597">
                <a:tc>
                  <a:txBody>
                    <a:bodyPr/>
                    <a:lstStyle/>
                    <a:p>
                      <a:pPr algn="l" fontAlgn="b"/>
                      <a:r>
                        <a:rPr lang="nb-NO" sz="900" b="0" i="0" u="none" strike="noStrike" dirty="0">
                          <a:solidFill>
                            <a:srgbClr val="000000"/>
                          </a:solidFill>
                          <a:effectLst/>
                          <a:latin typeface="+mn-lt"/>
                        </a:rPr>
                        <a:t>261 Institusjonslokaler</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0,2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7,8</a:t>
                      </a:r>
                    </a:p>
                  </a:txBody>
                  <a:tcPr marL="9525" marR="9525" marT="9525" marB="0" anchor="b"/>
                </a:tc>
                <a:extLst>
                  <a:ext uri="{0D108BD9-81ED-4DB2-BD59-A6C34878D82A}">
                    <a16:rowId xmlns:a16="http://schemas.microsoft.com/office/drawing/2014/main" val="10023"/>
                  </a:ext>
                </a:extLst>
              </a:tr>
              <a:tr h="76597">
                <a:tc>
                  <a:txBody>
                    <a:bodyPr/>
                    <a:lstStyle/>
                    <a:p>
                      <a:pPr algn="l" fontAlgn="b"/>
                      <a:r>
                        <a:rPr lang="nb-NO" sz="900" b="1" i="0" u="none" strike="noStrike" dirty="0">
                          <a:solidFill>
                            <a:srgbClr val="000000"/>
                          </a:solidFill>
                          <a:effectLst/>
                          <a:latin typeface="+mn-lt"/>
                        </a:rPr>
                        <a:t>Kommunehelse (F232, 233, 241)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9,2</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9,9</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31,0</a:t>
                      </a:r>
                    </a:p>
                  </a:txBody>
                  <a:tcPr marL="9525" marR="9525" marT="9525" marB="0" anchor="b"/>
                </a:tc>
                <a:extLst>
                  <a:ext uri="{0D108BD9-81ED-4DB2-BD59-A6C34878D82A}">
                    <a16:rowId xmlns:a16="http://schemas.microsoft.com/office/drawing/2014/main" val="10024"/>
                  </a:ext>
                </a:extLst>
              </a:tr>
              <a:tr h="76597">
                <a:tc>
                  <a:txBody>
                    <a:bodyPr/>
                    <a:lstStyle/>
                    <a:p>
                      <a:pPr algn="l" fontAlgn="b"/>
                      <a:r>
                        <a:rPr lang="nb-NO" sz="900" b="0" i="0" u="none" strike="noStrike" dirty="0">
                          <a:solidFill>
                            <a:srgbClr val="000000"/>
                          </a:solidFill>
                          <a:effectLst/>
                          <a:latin typeface="+mn-lt"/>
                        </a:rPr>
                        <a:t>232 Forebygging - skole- og helsestasjonstjeneste</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-12,6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-9,3</a:t>
                      </a:r>
                    </a:p>
                  </a:txBody>
                  <a:tcPr marL="9525" marR="9525" marT="9525" marB="0" anchor="b"/>
                </a:tc>
                <a:extLst>
                  <a:ext uri="{0D108BD9-81ED-4DB2-BD59-A6C34878D82A}">
                    <a16:rowId xmlns:a16="http://schemas.microsoft.com/office/drawing/2014/main" val="10025"/>
                  </a:ext>
                </a:extLst>
              </a:tr>
              <a:tr h="76597">
                <a:tc>
                  <a:txBody>
                    <a:bodyPr/>
                    <a:lstStyle/>
                    <a:p>
                      <a:pPr algn="l" fontAlgn="b"/>
                      <a:r>
                        <a:rPr lang="nb-NO" sz="900" b="0" i="0" u="none" strike="noStrike" dirty="0">
                          <a:solidFill>
                            <a:srgbClr val="000000"/>
                          </a:solidFill>
                          <a:effectLst/>
                          <a:latin typeface="+mn-lt"/>
                        </a:rPr>
                        <a:t>233 Forebyggende arbeid, helse og sosial</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15,8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15,9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19,5</a:t>
                      </a:r>
                    </a:p>
                  </a:txBody>
                  <a:tcPr marL="9525" marR="9525" marT="9525" marB="0" anchor="b"/>
                </a:tc>
                <a:extLst>
                  <a:ext uri="{0D108BD9-81ED-4DB2-BD59-A6C34878D82A}">
                    <a16:rowId xmlns:a16="http://schemas.microsoft.com/office/drawing/2014/main" val="10026"/>
                  </a:ext>
                </a:extLst>
              </a:tr>
              <a:tr h="76597">
                <a:tc>
                  <a:txBody>
                    <a:bodyPr/>
                    <a:lstStyle/>
                    <a:p>
                      <a:pPr algn="l" fontAlgn="b"/>
                      <a:r>
                        <a:rPr lang="nb-NO" sz="900" b="0" i="0" u="none" strike="noStrike" dirty="0">
                          <a:solidFill>
                            <a:srgbClr val="000000"/>
                          </a:solidFill>
                          <a:effectLst/>
                          <a:latin typeface="+mn-lt"/>
                        </a:rPr>
                        <a:t>241 Diagnose, behandling, rehabilitering</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6,6</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20,8</a:t>
                      </a:r>
                    </a:p>
                  </a:txBody>
                  <a:tcPr marL="9525" marR="9525" marT="9525" marB="0" anchor="b"/>
                </a:tc>
                <a:extLst>
                  <a:ext uri="{0D108BD9-81ED-4DB2-BD59-A6C34878D82A}">
                    <a16:rowId xmlns:a16="http://schemas.microsoft.com/office/drawing/2014/main" val="10027"/>
                  </a:ext>
                </a:extLst>
              </a:tr>
              <a:tr h="76597">
                <a:tc>
                  <a:txBody>
                    <a:bodyPr/>
                    <a:lstStyle/>
                    <a:p>
                      <a:pPr algn="l" fontAlgn="b"/>
                      <a:r>
                        <a:rPr lang="nb-NO" sz="900" b="1" i="0" u="none" strike="noStrike" dirty="0">
                          <a:solidFill>
                            <a:srgbClr val="000000"/>
                          </a:solidFill>
                          <a:effectLst/>
                          <a:latin typeface="+mn-lt"/>
                        </a:rPr>
                        <a:t>Barnevern (F244, 251, 252)</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-2,9</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15,9</a:t>
                      </a:r>
                    </a:p>
                  </a:txBody>
                  <a:tcPr marL="9525" marR="9525" marT="9525" marB="0" anchor="b"/>
                </a:tc>
                <a:extLst>
                  <a:ext uri="{0D108BD9-81ED-4DB2-BD59-A6C34878D82A}">
                    <a16:rowId xmlns:a16="http://schemas.microsoft.com/office/drawing/2014/main" val="10028"/>
                  </a:ext>
                </a:extLst>
              </a:tr>
              <a:tr h="76597">
                <a:tc>
                  <a:txBody>
                    <a:bodyPr/>
                    <a:lstStyle/>
                    <a:p>
                      <a:pPr algn="l" fontAlgn="b"/>
                      <a:r>
                        <a:rPr lang="nb-NO" sz="900" b="0" i="0" u="none" strike="noStrike" dirty="0">
                          <a:solidFill>
                            <a:srgbClr val="000000"/>
                          </a:solidFill>
                          <a:effectLst/>
                          <a:latin typeface="+mn-lt"/>
                        </a:rPr>
                        <a:t>244 Barneverntjeneste</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-7,1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10029"/>
                  </a:ext>
                </a:extLst>
              </a:tr>
              <a:tr h="76597">
                <a:tc>
                  <a:txBody>
                    <a:bodyPr/>
                    <a:lstStyle/>
                    <a:p>
                      <a:pPr algn="l" fontAlgn="b"/>
                      <a:r>
                        <a:rPr lang="nb-NO" sz="900" b="0" i="0" u="none" strike="noStrike" dirty="0">
                          <a:solidFill>
                            <a:srgbClr val="000000"/>
                          </a:solidFill>
                          <a:effectLst/>
                          <a:latin typeface="+mn-lt"/>
                        </a:rPr>
                        <a:t>251 Barneverntiltak i familien</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-3,9</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-3,7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0030"/>
                  </a:ext>
                </a:extLst>
              </a:tr>
              <a:tr h="76597">
                <a:tc>
                  <a:txBody>
                    <a:bodyPr/>
                    <a:lstStyle/>
                    <a:p>
                      <a:pPr algn="l" fontAlgn="b"/>
                      <a:r>
                        <a:rPr lang="nb-NO" sz="900" b="0" i="0" u="none" strike="noStrike" dirty="0">
                          <a:solidFill>
                            <a:srgbClr val="000000"/>
                          </a:solidFill>
                          <a:effectLst/>
                          <a:latin typeface="+mn-lt"/>
                        </a:rPr>
                        <a:t>252 Barneverntiltak utenfor familien</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8,8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9,7</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19,5</a:t>
                      </a:r>
                    </a:p>
                  </a:txBody>
                  <a:tcPr marL="9525" marR="9525" marT="9525" marB="0" anchor="b"/>
                </a:tc>
                <a:extLst>
                  <a:ext uri="{0D108BD9-81ED-4DB2-BD59-A6C34878D82A}">
                    <a16:rowId xmlns:a16="http://schemas.microsoft.com/office/drawing/2014/main" val="10031"/>
                  </a:ext>
                </a:extLst>
              </a:tr>
              <a:tr h="76597">
                <a:tc>
                  <a:txBody>
                    <a:bodyPr/>
                    <a:lstStyle/>
                    <a:p>
                      <a:pPr algn="l" fontAlgn="b"/>
                      <a:r>
                        <a:rPr lang="nb-NO" sz="900" b="1" i="0" u="none" strike="noStrike" dirty="0">
                          <a:solidFill>
                            <a:srgbClr val="000000"/>
                          </a:solidFill>
                          <a:effectLst/>
                          <a:latin typeface="+mn-lt"/>
                        </a:rPr>
                        <a:t>Sosialtjeneste (F242, 243, 281)</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-38,5</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-34,2</a:t>
                      </a:r>
                    </a:p>
                  </a:txBody>
                  <a:tcPr marL="9525" marR="9525" marT="9525" marB="0" anchor="b"/>
                </a:tc>
                <a:tc>
                  <a:txBody>
                    <a:bodyPr/>
                    <a:lstStyle/>
                    <a:p>
                      <a:pPr algn="r" fontAlgn="b"/>
                      <a:r>
                        <a:rPr lang="nb-NO" sz="900" b="1" i="0" u="none" strike="noStrike">
                          <a:solidFill>
                            <a:srgbClr val="000000"/>
                          </a:solidFill>
                          <a:effectLst/>
                          <a:latin typeface="Calibri" panose="020F0502020204030204" pitchFamily="34" charset="0"/>
                        </a:rPr>
                        <a:t>-12,9</a:t>
                      </a:r>
                    </a:p>
                  </a:txBody>
                  <a:tcPr marL="9525" marR="9525" marT="9525" marB="0" anchor="b"/>
                </a:tc>
                <a:extLst>
                  <a:ext uri="{0D108BD9-81ED-4DB2-BD59-A6C34878D82A}">
                    <a16:rowId xmlns:a16="http://schemas.microsoft.com/office/drawing/2014/main" val="10032"/>
                  </a:ext>
                </a:extLst>
              </a:tr>
              <a:tr h="76597">
                <a:tc>
                  <a:txBody>
                    <a:bodyPr/>
                    <a:lstStyle/>
                    <a:p>
                      <a:pPr algn="l" fontAlgn="b"/>
                      <a:r>
                        <a:rPr lang="nb-NO" sz="900" b="0" i="0" u="none" strike="noStrike" dirty="0">
                          <a:solidFill>
                            <a:srgbClr val="000000"/>
                          </a:solidFill>
                          <a:effectLst/>
                          <a:latin typeface="+mn-lt"/>
                        </a:rPr>
                        <a:t>242 Råd, veiledning og sosialt forebyggende arbeid</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-29,1</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-27,5</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-21,7</a:t>
                      </a:r>
                    </a:p>
                  </a:txBody>
                  <a:tcPr marL="9525" marR="9525" marT="9525" marB="0" anchor="b"/>
                </a:tc>
                <a:extLst>
                  <a:ext uri="{0D108BD9-81ED-4DB2-BD59-A6C34878D82A}">
                    <a16:rowId xmlns:a16="http://schemas.microsoft.com/office/drawing/2014/main" val="10033"/>
                  </a:ext>
                </a:extLst>
              </a:tr>
              <a:tr h="76597">
                <a:tc>
                  <a:txBody>
                    <a:bodyPr/>
                    <a:lstStyle/>
                    <a:p>
                      <a:pPr algn="l" fontAlgn="b"/>
                      <a:r>
                        <a:rPr lang="nb-NO" sz="900" b="0" i="0" u="none" strike="noStrike" dirty="0">
                          <a:solidFill>
                            <a:srgbClr val="000000"/>
                          </a:solidFill>
                          <a:effectLst/>
                          <a:latin typeface="+mn-lt"/>
                        </a:rPr>
                        <a:t>243 Tilbud til personer med rusproblemer</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-18,8</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-18,2</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-16,9</a:t>
                      </a:r>
                    </a:p>
                  </a:txBody>
                  <a:tcPr marL="9525" marR="9525" marT="9525" marB="0" anchor="b"/>
                </a:tc>
                <a:extLst>
                  <a:ext uri="{0D108BD9-81ED-4DB2-BD59-A6C34878D82A}">
                    <a16:rowId xmlns:a16="http://schemas.microsoft.com/office/drawing/2014/main" val="10034"/>
                  </a:ext>
                </a:extLst>
              </a:tr>
              <a:tr h="76597">
                <a:tc>
                  <a:txBody>
                    <a:bodyPr/>
                    <a:lstStyle/>
                    <a:p>
                      <a:pPr algn="l" fontAlgn="b"/>
                      <a:r>
                        <a:rPr lang="nb-NO" sz="900" b="0" i="0" u="none" strike="noStrike" dirty="0">
                          <a:solidFill>
                            <a:srgbClr val="000000"/>
                          </a:solidFill>
                          <a:effectLst/>
                          <a:latin typeface="+mn-lt"/>
                        </a:rPr>
                        <a:t>281 Ytelse til livsopphold</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9,4</a:t>
                      </a:r>
                    </a:p>
                  </a:txBody>
                  <a:tcPr marL="9525" marR="9525" marT="9525" marB="0" anchor="b"/>
                </a:tc>
                <a:tc>
                  <a:txBody>
                    <a:bodyPr/>
                    <a:lstStyle/>
                    <a:p>
                      <a:pPr algn="r" fontAlgn="b"/>
                      <a:r>
                        <a:rPr lang="nb-NO" sz="900" b="0" i="0" u="none" strike="noStrike">
                          <a:solidFill>
                            <a:srgbClr val="000000"/>
                          </a:solidFill>
                          <a:effectLst/>
                          <a:latin typeface="Calibri" panose="020F0502020204030204" pitchFamily="34" charset="0"/>
                        </a:rPr>
                        <a:t>11,5</a:t>
                      </a:r>
                    </a:p>
                  </a:txBody>
                  <a:tcPr marL="9525" marR="9525" marT="9525" marB="0" anchor="b"/>
                </a:tc>
                <a:tc>
                  <a:txBody>
                    <a:bodyPr/>
                    <a:lstStyle/>
                    <a:p>
                      <a:pPr algn="r" fontAlgn="b"/>
                      <a:r>
                        <a:rPr lang="nb-NO" sz="900" b="0" i="0" u="none" strike="noStrike" dirty="0">
                          <a:solidFill>
                            <a:srgbClr val="000000"/>
                          </a:solidFill>
                          <a:effectLst/>
                          <a:latin typeface="Calibri" panose="020F0502020204030204" pitchFamily="34" charset="0"/>
                        </a:rPr>
                        <a:t>25,7</a:t>
                      </a:r>
                    </a:p>
                  </a:txBody>
                  <a:tcPr marL="9525" marR="9525" marT="9525" marB="0" anchor="b"/>
                </a:tc>
                <a:extLst>
                  <a:ext uri="{0D108BD9-81ED-4DB2-BD59-A6C34878D82A}">
                    <a16:rowId xmlns:a16="http://schemas.microsoft.com/office/drawing/2014/main" val="10035"/>
                  </a:ext>
                </a:extLst>
              </a:tr>
            </a:tbl>
          </a:graphicData>
        </a:graphic>
      </p:graphicFrame>
      <p:sp>
        <p:nvSpPr>
          <p:cNvPr id="5" name="Rektangel 4">
            <a:extLst>
              <a:ext uri="{FF2B5EF4-FFF2-40B4-BE49-F238E27FC236}">
                <a16:creationId xmlns:a16="http://schemas.microsoft.com/office/drawing/2014/main" id="{4E41E09B-AAA9-3DF8-A90B-DA3BF232B091}"/>
              </a:ext>
            </a:extLst>
          </p:cNvPr>
          <p:cNvSpPr/>
          <p:nvPr/>
        </p:nvSpPr>
        <p:spPr>
          <a:xfrm>
            <a:off x="7114927" y="1613717"/>
            <a:ext cx="1872208" cy="515347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60C4B118-5278-4380-3C06-2FA9705D559B}"/>
              </a:ext>
            </a:extLst>
          </p:cNvPr>
          <p:cNvSpPr txBox="1"/>
          <p:nvPr/>
        </p:nvSpPr>
        <p:spPr>
          <a:xfrm>
            <a:off x="838200" y="1267735"/>
            <a:ext cx="6096000" cy="242246"/>
          </a:xfrm>
          <a:prstGeom prst="rect">
            <a:avLst/>
          </a:prstGeom>
          <a:noFill/>
        </p:spPr>
        <p:txBody>
          <a:bodyPr wrap="square">
            <a:spAutoFit/>
          </a:bodyPr>
          <a:lstStyle/>
          <a:p>
            <a:pPr>
              <a:lnSpc>
                <a:spcPct val="115000"/>
              </a:lnSpc>
            </a:pPr>
            <a:r>
              <a:rPr lang="nb-NO" sz="900" i="1" dirty="0">
                <a:ea typeface="Calibri" panose="020F0502020204030204" pitchFamily="34" charset="0"/>
                <a:cs typeface="Arial" panose="020B0604020202020204" pitchFamily="34" charset="0"/>
              </a:rPr>
              <a:t>KOSTRA- og effektivitetsanalyse Larvik kommune 2023. Kilde: KOSTRA/KDD, beregninger ved TF </a:t>
            </a:r>
          </a:p>
        </p:txBody>
      </p:sp>
    </p:spTree>
    <p:extLst>
      <p:ext uri="{BB962C8B-B14F-4D97-AF65-F5344CB8AC3E}">
        <p14:creationId xmlns:p14="http://schemas.microsoft.com/office/powerpoint/2010/main" val="168881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6DC0229-F70C-B31E-39EE-FB6A35569E3C}"/>
              </a:ext>
            </a:extLst>
          </p:cNvPr>
          <p:cNvSpPr>
            <a:spLocks noGrp="1"/>
          </p:cNvSpPr>
          <p:nvPr>
            <p:ph type="title"/>
          </p:nvPr>
        </p:nvSpPr>
        <p:spPr>
          <a:xfrm>
            <a:off x="838200" y="993775"/>
            <a:ext cx="10515600" cy="966699"/>
          </a:xfrm>
        </p:spPr>
        <p:txBody>
          <a:bodyPr/>
          <a:lstStyle/>
          <a:p>
            <a:r>
              <a:rPr lang="en-US" dirty="0"/>
              <a:t>Vedlegg</a:t>
            </a:r>
          </a:p>
        </p:txBody>
      </p:sp>
    </p:spTree>
    <p:extLst>
      <p:ext uri="{BB962C8B-B14F-4D97-AF65-F5344CB8AC3E}">
        <p14:creationId xmlns:p14="http://schemas.microsoft.com/office/powerpoint/2010/main" val="1553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966370"/>
          </a:xfrm>
        </p:spPr>
        <p:txBody>
          <a:bodyPr>
            <a:noAutofit/>
          </a:bodyPr>
          <a:lstStyle/>
          <a:p>
            <a:r>
              <a:rPr lang="nb-NO" sz="3200" dirty="0"/>
              <a:t>KOSTRA- og effektivitetsanalyse, </a:t>
            </a:r>
            <a:br>
              <a:rPr lang="nb-NO" sz="3200" dirty="0"/>
            </a:br>
            <a:r>
              <a:rPr lang="nb-NO" sz="3200" dirty="0"/>
              <a:t>Larvik kommune 2022-2023</a:t>
            </a:r>
            <a:endParaRPr lang="nb-NO" sz="4800" dirty="0"/>
          </a:p>
        </p:txBody>
      </p:sp>
      <p:sp>
        <p:nvSpPr>
          <p:cNvPr id="4" name="Plassholder for lysbildenummer 3"/>
          <p:cNvSpPr>
            <a:spLocks noGrp="1"/>
          </p:cNvSpPr>
          <p:nvPr>
            <p:ph type="sldNum" sz="quarter" idx="4294967295"/>
          </p:nvPr>
        </p:nvSpPr>
        <p:spPr>
          <a:xfrm>
            <a:off x="11582400" y="6324600"/>
            <a:ext cx="609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14AF08-E40A-C045-91E4-297BC0673CDE}" type="slidenum">
              <a:rPr lang="nb-NO" smtClean="0"/>
              <a:pPr/>
              <a:t>9</a:t>
            </a:fld>
            <a:endParaRPr lang="nb-NO" dirty="0"/>
          </a:p>
        </p:txBody>
      </p:sp>
      <p:sp>
        <p:nvSpPr>
          <p:cNvPr id="7" name="Rektangel 6"/>
          <p:cNvSpPr/>
          <p:nvPr/>
        </p:nvSpPr>
        <p:spPr>
          <a:xfrm>
            <a:off x="1557137" y="6391746"/>
            <a:ext cx="7258000" cy="230832"/>
          </a:xfrm>
          <a:prstGeom prst="rect">
            <a:avLst/>
          </a:prstGeom>
        </p:spPr>
        <p:txBody>
          <a:bodyPr wrap="square">
            <a:spAutoFit/>
          </a:bodyPr>
          <a:lstStyle/>
          <a:p>
            <a:pPr>
              <a:spcBef>
                <a:spcPts val="1200"/>
              </a:spcBef>
              <a:spcAft>
                <a:spcPts val="1200"/>
              </a:spcAft>
            </a:pPr>
            <a:r>
              <a:rPr lang="nb-NO" sz="900" i="1" dirty="0">
                <a:ea typeface="Calibri" panose="020F0502020204030204" pitchFamily="34" charset="0"/>
                <a:cs typeface="Arial" panose="020B0604020202020204" pitchFamily="34" charset="0"/>
              </a:rPr>
              <a:t>KOSTRA- og effektivitetsanalyse Larvik kommune, 2022 og 2023. Mill. kr. Kilde: SSB/KDD/beregninger ved TF</a:t>
            </a:r>
          </a:p>
        </p:txBody>
      </p:sp>
      <p:graphicFrame>
        <p:nvGraphicFramePr>
          <p:cNvPr id="3" name="Diagram 2">
            <a:extLst>
              <a:ext uri="{FF2B5EF4-FFF2-40B4-BE49-F238E27FC236}">
                <a16:creationId xmlns:a16="http://schemas.microsoft.com/office/drawing/2014/main" id="{EB0FF060-F47C-0EDE-2021-9D22330F9F8B}"/>
              </a:ext>
            </a:extLst>
          </p:cNvPr>
          <p:cNvGraphicFramePr>
            <a:graphicFrameLocks/>
          </p:cNvGraphicFramePr>
          <p:nvPr>
            <p:extLst>
              <p:ext uri="{D42A27DB-BD31-4B8C-83A1-F6EECF244321}">
                <p14:modId xmlns:p14="http://schemas.microsoft.com/office/powerpoint/2010/main" val="1906462624"/>
              </p:ext>
            </p:extLst>
          </p:nvPr>
        </p:nvGraphicFramePr>
        <p:xfrm>
          <a:off x="838199" y="1620252"/>
          <a:ext cx="9123947" cy="4759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90060"/>
      </p:ext>
    </p:extLst>
  </p:cSld>
  <p:clrMapOvr>
    <a:masterClrMapping/>
  </p:clrMapOvr>
</p:sld>
</file>

<file path=ppt/theme/theme1.xml><?xml version="1.0" encoding="utf-8"?>
<a:theme xmlns:a="http://schemas.openxmlformats.org/drawingml/2006/main" name="Office-tema">
  <a:themeElements>
    <a:clrScheme name="TF-farger NY">
      <a:dk1>
        <a:sysClr val="windowText" lastClr="000000"/>
      </a:dk1>
      <a:lt1>
        <a:srgbClr val="FFFFFF"/>
      </a:lt1>
      <a:dk2>
        <a:srgbClr val="000000"/>
      </a:dk2>
      <a:lt2>
        <a:srgbClr val="FFFFFF"/>
      </a:lt2>
      <a:accent1>
        <a:srgbClr val="00546D"/>
      </a:accent1>
      <a:accent2>
        <a:srgbClr val="CC8029"/>
      </a:accent2>
      <a:accent3>
        <a:srgbClr val="869C8F"/>
      </a:accent3>
      <a:accent4>
        <a:srgbClr val="C59D5B"/>
      </a:accent4>
      <a:accent5>
        <a:srgbClr val="9A522A"/>
      </a:accent5>
      <a:accent6>
        <a:srgbClr val="C06F59"/>
      </a:accent6>
      <a:hlink>
        <a:srgbClr val="00546D"/>
      </a:hlink>
      <a:folHlink>
        <a:srgbClr val="E4AF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BF3366CF-3ADA-4C91-87E2-BFA232B50443}" vid="{5D4D4365-E1BF-4431-B67E-E9F0E06F82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TF-presentasjon</Template>
  <TotalTime>417</TotalTime>
  <Words>2370</Words>
  <Application>Microsoft Office PowerPoint</Application>
  <PresentationFormat>Widescreen</PresentationFormat>
  <Paragraphs>808</Paragraphs>
  <Slides>12</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EB Garamond Medium</vt:lpstr>
      <vt:lpstr>Franklin Gothic Medium</vt:lpstr>
      <vt:lpstr>Oswald</vt:lpstr>
      <vt:lpstr>Office-tema</vt:lpstr>
      <vt:lpstr> KOSTRA- og effektivitetsanalyse Larvik kommune  Foreløpige KOSTRA-tall 2023 </vt:lpstr>
      <vt:lpstr>KOSTRA- og effektivitetsanalyse  – Larvik kommune 2023</vt:lpstr>
      <vt:lpstr>Økonomiske rammebetingelser</vt:lpstr>
      <vt:lpstr>Metode KOSTRA- og effektivitetsanalyse</vt:lpstr>
      <vt:lpstr>KOSTRA- og effektivitetsanalyse,  Larvik kommune 2023</vt:lpstr>
      <vt:lpstr>Illustrasjon KOSTRA- og effektivitetsanalyse,  Larvik kommune 2023 </vt:lpstr>
      <vt:lpstr>Mer-/mindreforbruk fordelt på aktuelle KOSTRA-funksjoner.  Larvik kommune 2023</vt:lpstr>
      <vt:lpstr>Vedlegg</vt:lpstr>
      <vt:lpstr>KOSTRA- og effektivitetsanalyse,  Larvik kommune 2022-2023</vt:lpstr>
      <vt:lpstr>KOSTRA- og effektivitetsanalyse, Larvik kommune  2022-2023</vt:lpstr>
      <vt:lpstr>Netto driftsutgifter 2022-2023 (kr per innb.)</vt:lpstr>
      <vt:lpstr>Dokumentasjon av utviklingen i utgiftsutjevn. tilskudd/trekk 2022-2024  – fordelt på delkostnadsområder</vt:lpstr>
    </vt:vector>
  </TitlesOfParts>
  <Company>USN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KOSTRA</dc:title>
  <dc:creator>Audun Thorstensen</dc:creator>
  <cp:lastModifiedBy>Audun Thorstensen</cp:lastModifiedBy>
  <cp:revision>19</cp:revision>
  <dcterms:created xsi:type="dcterms:W3CDTF">2024-02-09T08:52:47Z</dcterms:created>
  <dcterms:modified xsi:type="dcterms:W3CDTF">2024-04-15T12:23:30Z</dcterms:modified>
</cp:coreProperties>
</file>