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Ul2DJGvTkcfFPF/f8zbQJ/wUk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>
        <p:guide orient="horz" pos="37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58e943e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058e943e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58e943ea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058e943ea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58ee161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58ee161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5ce5c64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105ce5c641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5ce5c64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105ce5c64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5ce5c641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105ce5c641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5f501c9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05f501c9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5f501c94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05f501c94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f501c94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105f501c94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5f6753e9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05f6753e9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8e943e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058e943e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 descr="4-forside-w-19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00412"/>
            <a:ext cx="9144000" cy="355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722314" y="1760308"/>
            <a:ext cx="5376615" cy="333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722313" y="635528"/>
            <a:ext cx="5376615" cy="77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93A6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93A6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93A6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93A6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2"/>
          </p:nvPr>
        </p:nvSpPr>
        <p:spPr>
          <a:xfrm>
            <a:off x="722314" y="5874892"/>
            <a:ext cx="6325337" cy="61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93A6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93A6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93A6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93A6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17" descr="larvik-kommune-logo-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654" y="887740"/>
            <a:ext cx="1840516" cy="64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056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 rot="5400000">
            <a:off x="2622979" y="-304961"/>
            <a:ext cx="3995297" cy="780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 rot="5400000">
            <a:off x="5553586" y="1613412"/>
            <a:ext cx="4045384" cy="191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 rot="5400000">
            <a:off x="1498516" y="-231859"/>
            <a:ext cx="4045384" cy="560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1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717816" y="1600202"/>
            <a:ext cx="7887103" cy="410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722314" y="2004813"/>
            <a:ext cx="6626519" cy="276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722313" y="880033"/>
            <a:ext cx="6626519" cy="77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93A6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93A6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93A6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93A6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93A6"/>
              </a:buClr>
              <a:buSzPts val="1400"/>
              <a:buNone/>
              <a:defRPr sz="1400">
                <a:solidFill>
                  <a:srgbClr val="8993A6"/>
                </a:solidFill>
              </a:defRPr>
            </a:lvl9pPr>
          </a:lstStyle>
          <a:p>
            <a:endParaRPr/>
          </a:p>
        </p:txBody>
      </p:sp>
      <p:pic>
        <p:nvPicPr>
          <p:cNvPr id="23" name="Google Shape;23;p19" descr="kapitt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30952"/>
            <a:ext cx="9144000" cy="15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993A6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993A6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993A6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993A6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993A6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93A6"/>
              </a:buClr>
              <a:buSzPts val="2000"/>
              <a:buNone/>
              <a:defRPr>
                <a:solidFill>
                  <a:srgbClr val="8993A6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93A6"/>
              </a:buClr>
              <a:buSzPts val="2000"/>
              <a:buNone/>
              <a:defRPr>
                <a:solidFill>
                  <a:srgbClr val="8993A6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93A6"/>
              </a:buClr>
              <a:buSzPts val="2000"/>
              <a:buNone/>
              <a:defRPr>
                <a:solidFill>
                  <a:srgbClr val="8993A6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93A6"/>
              </a:buClr>
              <a:buSzPts val="2000"/>
              <a:buNone/>
              <a:defRPr>
                <a:solidFill>
                  <a:srgbClr val="8993A6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1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717816" y="1594231"/>
            <a:ext cx="3777984" cy="317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2"/>
          </p:nvPr>
        </p:nvSpPr>
        <p:spPr>
          <a:xfrm>
            <a:off x="4648200" y="1594231"/>
            <a:ext cx="3956719" cy="317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9689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717816" y="1535113"/>
            <a:ext cx="3779572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717816" y="2174875"/>
            <a:ext cx="3779572" cy="359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59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1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717817" y="273051"/>
            <a:ext cx="285723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865164" y="273052"/>
            <a:ext cx="476013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717817" y="1435103"/>
            <a:ext cx="285723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 descr="sidemal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5920926"/>
            <a:ext cx="9144000" cy="7395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1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717816" y="1600202"/>
            <a:ext cx="7887103" cy="399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sldNum" idx="12"/>
          </p:nvPr>
        </p:nvSpPr>
        <p:spPr>
          <a:xfrm>
            <a:off x="717817" y="6356351"/>
            <a:ext cx="737895" cy="2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993A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12CJHSsskl6IfzA-J9Ex-TjBUasI7MQ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title"/>
          </p:nvPr>
        </p:nvSpPr>
        <p:spPr>
          <a:xfrm>
            <a:off x="722314" y="2226700"/>
            <a:ext cx="8360214" cy="70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/>
              <a:t>Bjønnesbekken</a:t>
            </a:r>
            <a:endParaRPr/>
          </a:p>
        </p:txBody>
      </p:sp>
      <p:sp>
        <p:nvSpPr>
          <p:cNvPr id="68" name="Google Shape;68;p1"/>
          <p:cNvSpPr txBox="1">
            <a:spLocks noGrp="1"/>
          </p:cNvSpPr>
          <p:nvPr>
            <p:ph type="body" idx="2"/>
          </p:nvPr>
        </p:nvSpPr>
        <p:spPr>
          <a:xfrm>
            <a:off x="722314" y="5874892"/>
            <a:ext cx="6325337" cy="61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no-NO"/>
              <a:t>13.12.2021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722314" y="3182973"/>
            <a:ext cx="5376615" cy="58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Utslipp av avløpsvann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8e943eae_0_6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Prosjekt spillvannspumpeledning</a:t>
            </a:r>
            <a:endParaRPr/>
          </a:p>
        </p:txBody>
      </p:sp>
      <p:sp>
        <p:nvSpPr>
          <p:cNvPr id="140" name="Google Shape;140;g1058e943eae_0_6"/>
          <p:cNvSpPr txBox="1">
            <a:spLocks noGrp="1"/>
          </p:cNvSpPr>
          <p:nvPr>
            <p:ph type="body" idx="1"/>
          </p:nvPr>
        </p:nvSpPr>
        <p:spPr>
          <a:xfrm>
            <a:off x="717816" y="1600202"/>
            <a:ext cx="78870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Ca 1300 m pumpeledning</a:t>
            </a:r>
            <a:endParaRPr sz="28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Eksisterende ledning fornyes med utblokking</a:t>
            </a:r>
            <a:endParaRPr sz="28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no-NO"/>
              <a:t>250 AC → Ø280 PE100 SDR17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Ved behov anvendes styrt boring</a:t>
            </a:r>
            <a:endParaRPr sz="28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Provisorisk pumpeledning (hele traseen) anlegges på terreng for ivaretagelse av avløpsvann i anleggsfasen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Fokus på å unngå utslipp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Gir mulighet for sondering/peiling av eksist ledning for å finne beliggenhet og overdekning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Provledning bestilt av LK for rask levering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1058e943eae_0_11"/>
          <p:cNvPicPr preferRelativeResize="0"/>
          <p:nvPr/>
        </p:nvPicPr>
        <p:blipFill rotWithShape="1">
          <a:blip r:embed="rId3">
            <a:alphaModFix/>
          </a:blip>
          <a:srcRect l="14478" t="10592" b="7607"/>
          <a:stretch/>
        </p:blipFill>
        <p:spPr>
          <a:xfrm>
            <a:off x="571500" y="1428750"/>
            <a:ext cx="3276599" cy="3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058e943eae_0_11"/>
          <p:cNvPicPr preferRelativeResize="0"/>
          <p:nvPr/>
        </p:nvPicPr>
        <p:blipFill rotWithShape="1">
          <a:blip r:embed="rId4">
            <a:alphaModFix/>
          </a:blip>
          <a:srcRect l="17535" r="14681"/>
          <a:stretch/>
        </p:blipFill>
        <p:spPr>
          <a:xfrm>
            <a:off x="5353050" y="152400"/>
            <a:ext cx="3428999" cy="56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058e943eae_0_11"/>
          <p:cNvSpPr/>
          <p:nvPr/>
        </p:nvSpPr>
        <p:spPr>
          <a:xfrm>
            <a:off x="2800350" y="1838550"/>
            <a:ext cx="438300" cy="676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058e943eae_0_11"/>
          <p:cNvSpPr txBox="1"/>
          <p:nvPr/>
        </p:nvSpPr>
        <p:spPr>
          <a:xfrm rot="5119045">
            <a:off x="5478094" y="900824"/>
            <a:ext cx="933416" cy="4000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250 PVC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58e943eae_0_11"/>
          <p:cNvSpPr txBox="1"/>
          <p:nvPr/>
        </p:nvSpPr>
        <p:spPr>
          <a:xfrm rot="2932170">
            <a:off x="6105752" y="2611680"/>
            <a:ext cx="933600" cy="4001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 PE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58e943eae_0_11"/>
          <p:cNvSpPr txBox="1"/>
          <p:nvPr/>
        </p:nvSpPr>
        <p:spPr>
          <a:xfrm rot="-4170904">
            <a:off x="5998980" y="4849180"/>
            <a:ext cx="933533" cy="400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250 PVC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58e943eae_0_11"/>
          <p:cNvSpPr txBox="1"/>
          <p:nvPr/>
        </p:nvSpPr>
        <p:spPr>
          <a:xfrm>
            <a:off x="604850" y="3147450"/>
            <a:ext cx="1066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Huseby pst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g1058e943eae_0_11"/>
          <p:cNvCxnSpPr>
            <a:stCxn id="151" idx="2"/>
          </p:cNvCxnSpPr>
          <p:nvPr/>
        </p:nvCxnSpPr>
        <p:spPr>
          <a:xfrm flipH="1">
            <a:off x="942950" y="3547650"/>
            <a:ext cx="195300" cy="67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3" name="Google Shape;153;g1058e943eae_0_11"/>
          <p:cNvSpPr txBox="1">
            <a:spLocks noGrp="1"/>
          </p:cNvSpPr>
          <p:nvPr>
            <p:ph type="body" idx="1"/>
          </p:nvPr>
        </p:nvSpPr>
        <p:spPr>
          <a:xfrm>
            <a:off x="342975" y="4871100"/>
            <a:ext cx="49338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o-NO" sz="2800"/>
              <a:t>Ø200 PE100 → Ø355 PE100</a:t>
            </a:r>
            <a:endParaRPr sz="2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250 PVC trekkes inn i PE-røret</a:t>
            </a:r>
            <a:endParaRPr sz="2800"/>
          </a:p>
        </p:txBody>
      </p:sp>
      <p:sp>
        <p:nvSpPr>
          <p:cNvPr id="154" name="Google Shape;154;g1058e943eae_0_11"/>
          <p:cNvSpPr txBox="1">
            <a:spLocks noGrp="1"/>
          </p:cNvSpPr>
          <p:nvPr>
            <p:ph type="title"/>
          </p:nvPr>
        </p:nvSpPr>
        <p:spPr>
          <a:xfrm>
            <a:off x="4130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Tilleggsutblokking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58ee161c8_0_2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Prosjekt spillvannspumpeledning</a:t>
            </a:r>
            <a:endParaRPr/>
          </a:p>
        </p:txBody>
      </p:sp>
      <p:sp>
        <p:nvSpPr>
          <p:cNvPr id="160" name="Google Shape;160;g1058ee161c8_0_2"/>
          <p:cNvSpPr txBox="1">
            <a:spLocks noGrp="1"/>
          </p:cNvSpPr>
          <p:nvPr>
            <p:ph type="body" idx="1"/>
          </p:nvPr>
        </p:nvSpPr>
        <p:spPr>
          <a:xfrm>
            <a:off x="717816" y="1600202"/>
            <a:ext cx="78870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Utfordringer:</a:t>
            </a:r>
            <a:endParaRPr sz="28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no-NO"/>
              <a:t>Kort tid for planlegging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Må forvente uforutsette utfordringer underveis!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no-NO"/>
              <a:t>Usikker beliggenhet på eksist. ledning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Usikkerhet knyttet til dybde, bend og svinger, reparasjonsmuffer, gamle omlegginger og nærhet til fjell og andre ledninger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no-NO"/>
              <a:t>Nærhet til og kryssing av jernbanen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Ivaretakelse av spillvann ved omkoblinger til provisorisk og ny permanent ledning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Trafikkavvikling ved Sølvstrå- og Valbyveien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Buss og transport til skole og barnehage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722314" y="2004813"/>
            <a:ext cx="6626519" cy="276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o-NO"/>
              <a:t>Takk for deres oppmerksomhet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5ce5c6418_0_8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Bjønnesbekken</a:t>
            </a:r>
            <a:endParaRPr/>
          </a:p>
        </p:txBody>
      </p:sp>
      <p:pic>
        <p:nvPicPr>
          <p:cNvPr id="75" name="Google Shape;75;g105ce5c641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828" y="1600200"/>
            <a:ext cx="7608697" cy="4109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105ce5c6418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9294" y="1600200"/>
            <a:ext cx="3323755" cy="410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1" name="Google Shape;81;g105ce5c6418_0_16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Hendelse i juli</a:t>
            </a:r>
            <a:endParaRPr/>
          </a:p>
        </p:txBody>
      </p:sp>
      <p:sp>
        <p:nvSpPr>
          <p:cNvPr id="82" name="Google Shape;82;g105ce5c6418_0_16"/>
          <p:cNvSpPr txBox="1">
            <a:spLocks noGrp="1"/>
          </p:cNvSpPr>
          <p:nvPr>
            <p:ph type="body" idx="1"/>
          </p:nvPr>
        </p:nvSpPr>
        <p:spPr>
          <a:xfrm>
            <a:off x="717825" y="1600200"/>
            <a:ext cx="45516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Tilstopping i spillvannskum ved jernbanekryssing</a:t>
            </a:r>
            <a:endParaRPr sz="28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Fremmedelementer som som håndklær, bleier og industripapir</a:t>
            </a:r>
            <a:endParaRPr sz="24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Ført til overvannsledning via grøft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Utslipp til Bjønnesbekken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5ce5c6418_0_23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Hva ble gjort?</a:t>
            </a:r>
            <a:endParaRPr/>
          </a:p>
        </p:txBody>
      </p:sp>
      <p:sp>
        <p:nvSpPr>
          <p:cNvPr id="88" name="Google Shape;88;g105ce5c6418_0_23"/>
          <p:cNvSpPr txBox="1">
            <a:spLocks noGrp="1"/>
          </p:cNvSpPr>
          <p:nvPr>
            <p:ph type="body" idx="1"/>
          </p:nvPr>
        </p:nvSpPr>
        <p:spPr>
          <a:xfrm>
            <a:off x="717825" y="1600200"/>
            <a:ext cx="50802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Varsel i media, ingen telefonvarsel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Melding til Statsforvalter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Rørinspeksjon ved jernbanekryssing</a:t>
            </a:r>
            <a:endParaRPr sz="28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Dårlig hydraulikk i kum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Utbedring av overgang og fjerning av kum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Utskifting av pumpeledning høyt prioritert</a:t>
            </a:r>
            <a:endParaRPr sz="2800"/>
          </a:p>
        </p:txBody>
      </p:sp>
      <p:pic>
        <p:nvPicPr>
          <p:cNvPr id="89" name="Google Shape;89;g105ce5c6418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8117" y="1600200"/>
            <a:ext cx="2806708" cy="4109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5f501c949_0_0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Hendelse i oktober</a:t>
            </a:r>
            <a:endParaRPr/>
          </a:p>
        </p:txBody>
      </p:sp>
      <p:sp>
        <p:nvSpPr>
          <p:cNvPr id="95" name="Google Shape;95;g105f501c949_0_0"/>
          <p:cNvSpPr txBox="1">
            <a:spLocks noGrp="1"/>
          </p:cNvSpPr>
          <p:nvPr>
            <p:ph type="body" idx="1"/>
          </p:nvPr>
        </p:nvSpPr>
        <p:spPr>
          <a:xfrm>
            <a:off x="717825" y="1600200"/>
            <a:ext cx="48051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Melding til kommunen om mulig utslipp fredag 13.50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Lekkasje på pumpeledning avdekket natt til lørdag</a:t>
            </a:r>
            <a:endParaRPr sz="28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5 meters dyp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Utslipp til Bjønnesbekken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Lekkasje fullstendig stoppet søndag 14:00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Betydelige ressurser</a:t>
            </a:r>
            <a:endParaRPr sz="28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7 mann, 1 døgn</a:t>
            </a:r>
            <a:endParaRPr sz="2400"/>
          </a:p>
        </p:txBody>
      </p:sp>
      <p:pic>
        <p:nvPicPr>
          <p:cNvPr id="96" name="Google Shape;96;g105f501c94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004" y="1600198"/>
            <a:ext cx="2736821" cy="41091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5f501c949_0_9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Hva ble gjort?</a:t>
            </a:r>
            <a:endParaRPr/>
          </a:p>
        </p:txBody>
      </p:sp>
      <p:sp>
        <p:nvSpPr>
          <p:cNvPr id="102" name="Google Shape;102;g105f501c949_0_9"/>
          <p:cNvSpPr txBox="1">
            <a:spLocks noGrp="1"/>
          </p:cNvSpPr>
          <p:nvPr>
            <p:ph type="body" idx="1"/>
          </p:nvPr>
        </p:nvSpPr>
        <p:spPr>
          <a:xfrm>
            <a:off x="717825" y="1600200"/>
            <a:ext cx="78870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Varsel i media og telefonvarsel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Melding til Statsforvalter med følgende tilsvar:</a:t>
            </a:r>
            <a:endParaRPr sz="28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Vurdere utslippets varighet og mengde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Redegjørelse for hvor omfattende fiskedøden er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Gjennomføring av tiltak som tidligere beskrevet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Ekstern bistand for gjennomføring av elfiske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Utslipp har ført til dødelighet av ørretunger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no-NO" sz="2400"/>
              <a:t>Ingen varig negativ effekt på ørreten i bekken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no-NO" sz="2700"/>
              <a:t>Utskifting av pumpeledning fremskyndet betraktelig</a:t>
            </a:r>
            <a:endParaRPr sz="27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no-NO" sz="2700"/>
              <a:t>Sak i ØP og brev til Statsforvalter om status</a:t>
            </a: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105f501c949_0_16" title="Bjønnesbekken oktober 2021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75" y="596250"/>
            <a:ext cx="7071990" cy="5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5f6753e9e_2_0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Prosjekt spillvannspumpeledning</a:t>
            </a:r>
            <a:endParaRPr/>
          </a:p>
        </p:txBody>
      </p:sp>
      <p:sp>
        <p:nvSpPr>
          <p:cNvPr id="113" name="Google Shape;113;g105f6753e9e_2_0"/>
          <p:cNvSpPr txBox="1">
            <a:spLocks noGrp="1"/>
          </p:cNvSpPr>
          <p:nvPr>
            <p:ph type="body" idx="1"/>
          </p:nvPr>
        </p:nvSpPr>
        <p:spPr>
          <a:xfrm>
            <a:off x="717816" y="1600202"/>
            <a:ext cx="78870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Utskiftning av pumpeledning ble framskyndet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DN250 AC fra 1976 utsatt for brudd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-NO" sz="2800"/>
              <a:t>“Fast track”:</a:t>
            </a:r>
            <a:endParaRPr sz="28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no-NO" sz="2800"/>
              <a:t>Bestilling med grovprosjektert løsning fra Kjetil Fevik i slutten av oktober</a:t>
            </a:r>
            <a:endParaRPr sz="2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Justering av grunnlag og minikonkurranser entreprenør og byggeleder i november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Oppstart tidlig desember 2021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no-NO"/>
              <a:t>Sluttfrist mars 2022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Entreprenør: H&amp;K Sandnes AS</a:t>
            </a:r>
            <a:endParaRPr sz="28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no-NO" sz="2800"/>
              <a:t>Byggeledelse: OPV Consulting AS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58e943eae_0_0"/>
          <p:cNvSpPr txBox="1">
            <a:spLocks noGrp="1"/>
          </p:cNvSpPr>
          <p:nvPr>
            <p:ph type="title"/>
          </p:nvPr>
        </p:nvSpPr>
        <p:spPr>
          <a:xfrm>
            <a:off x="717816" y="274639"/>
            <a:ext cx="788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Prosjekt spillvannspumpeledning</a:t>
            </a:r>
            <a:endParaRPr/>
          </a:p>
        </p:txBody>
      </p:sp>
      <p:sp>
        <p:nvSpPr>
          <p:cNvPr id="119" name="Google Shape;119;g1058e943eae_0_0"/>
          <p:cNvSpPr txBox="1">
            <a:spLocks noGrp="1"/>
          </p:cNvSpPr>
          <p:nvPr>
            <p:ph type="body" idx="1"/>
          </p:nvPr>
        </p:nvSpPr>
        <p:spPr>
          <a:xfrm>
            <a:off x="717816" y="1600202"/>
            <a:ext cx="78870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20" name="Google Shape;120;g1058e943eae_0_0"/>
          <p:cNvPicPr preferRelativeResize="0"/>
          <p:nvPr/>
        </p:nvPicPr>
        <p:blipFill rotWithShape="1">
          <a:blip r:embed="rId3">
            <a:alphaModFix/>
          </a:blip>
          <a:srcRect l="2688" r="3615"/>
          <a:stretch/>
        </p:blipFill>
        <p:spPr>
          <a:xfrm>
            <a:off x="151975" y="267525"/>
            <a:ext cx="8567748" cy="54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058e943eae_0_0"/>
          <p:cNvSpPr/>
          <p:nvPr/>
        </p:nvSpPr>
        <p:spPr>
          <a:xfrm>
            <a:off x="8073800" y="3796675"/>
            <a:ext cx="342000" cy="474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058e943eae_0_0"/>
          <p:cNvSpPr/>
          <p:nvPr/>
        </p:nvSpPr>
        <p:spPr>
          <a:xfrm>
            <a:off x="1538775" y="1998283"/>
            <a:ext cx="6174100" cy="1937725"/>
          </a:xfrm>
          <a:custGeom>
            <a:avLst/>
            <a:gdLst/>
            <a:ahLst/>
            <a:cxnLst/>
            <a:rect l="l" t="t" r="r" b="b"/>
            <a:pathLst>
              <a:path w="246964" h="77509" extrusionOk="0">
                <a:moveTo>
                  <a:pt x="246964" y="65098"/>
                </a:moveTo>
                <a:cubicBezTo>
                  <a:pt x="244811" y="65731"/>
                  <a:pt x="238605" y="67758"/>
                  <a:pt x="234046" y="68898"/>
                </a:cubicBezTo>
                <a:cubicBezTo>
                  <a:pt x="229487" y="70038"/>
                  <a:pt x="225561" y="71811"/>
                  <a:pt x="219608" y="71937"/>
                </a:cubicBezTo>
                <a:cubicBezTo>
                  <a:pt x="213656" y="72064"/>
                  <a:pt x="203904" y="70037"/>
                  <a:pt x="198331" y="69657"/>
                </a:cubicBezTo>
                <a:cubicBezTo>
                  <a:pt x="192759" y="69277"/>
                  <a:pt x="189339" y="68770"/>
                  <a:pt x="186173" y="69657"/>
                </a:cubicBezTo>
                <a:cubicBezTo>
                  <a:pt x="183007" y="70544"/>
                  <a:pt x="182247" y="73711"/>
                  <a:pt x="179334" y="74977"/>
                </a:cubicBezTo>
                <a:cubicBezTo>
                  <a:pt x="176421" y="76244"/>
                  <a:pt x="172368" y="77129"/>
                  <a:pt x="168695" y="77256"/>
                </a:cubicBezTo>
                <a:cubicBezTo>
                  <a:pt x="165022" y="77383"/>
                  <a:pt x="162236" y="78017"/>
                  <a:pt x="157297" y="75737"/>
                </a:cubicBezTo>
                <a:cubicBezTo>
                  <a:pt x="152358" y="73457"/>
                  <a:pt x="146026" y="69531"/>
                  <a:pt x="139060" y="63578"/>
                </a:cubicBezTo>
                <a:cubicBezTo>
                  <a:pt x="132094" y="57626"/>
                  <a:pt x="123989" y="47368"/>
                  <a:pt x="115503" y="40022"/>
                </a:cubicBezTo>
                <a:cubicBezTo>
                  <a:pt x="107018" y="32677"/>
                  <a:pt x="98406" y="25204"/>
                  <a:pt x="88147" y="19505"/>
                </a:cubicBezTo>
                <a:cubicBezTo>
                  <a:pt x="77889" y="13806"/>
                  <a:pt x="61298" y="8867"/>
                  <a:pt x="53952" y="5827"/>
                </a:cubicBezTo>
                <a:cubicBezTo>
                  <a:pt x="46607" y="2787"/>
                  <a:pt x="47874" y="2154"/>
                  <a:pt x="44074" y="1267"/>
                </a:cubicBezTo>
                <a:cubicBezTo>
                  <a:pt x="40275" y="380"/>
                  <a:pt x="34575" y="0"/>
                  <a:pt x="31155" y="507"/>
                </a:cubicBezTo>
                <a:cubicBezTo>
                  <a:pt x="27736" y="1014"/>
                  <a:pt x="26977" y="2534"/>
                  <a:pt x="23557" y="4307"/>
                </a:cubicBezTo>
                <a:cubicBezTo>
                  <a:pt x="20138" y="6080"/>
                  <a:pt x="14564" y="9753"/>
                  <a:pt x="10638" y="11146"/>
                </a:cubicBezTo>
                <a:cubicBezTo>
                  <a:pt x="6712" y="12539"/>
                  <a:pt x="1773" y="12413"/>
                  <a:pt x="0" y="1266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058e943eae_0_0"/>
          <p:cNvSpPr txBox="1"/>
          <p:nvPr/>
        </p:nvSpPr>
        <p:spPr>
          <a:xfrm>
            <a:off x="3286500" y="1574025"/>
            <a:ext cx="142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Provisorisk pumpeledning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1058e943eae_0_0"/>
          <p:cNvCxnSpPr/>
          <p:nvPr/>
        </p:nvCxnSpPr>
        <p:spPr>
          <a:xfrm flipH="1">
            <a:off x="3233325" y="2123500"/>
            <a:ext cx="171300" cy="10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" name="Google Shape;125;g1058e943eae_0_0"/>
          <p:cNvCxnSpPr/>
          <p:nvPr/>
        </p:nvCxnSpPr>
        <p:spPr>
          <a:xfrm>
            <a:off x="3409375" y="2128275"/>
            <a:ext cx="10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g1058e943eae_0_0"/>
          <p:cNvSpPr txBox="1"/>
          <p:nvPr/>
        </p:nvSpPr>
        <p:spPr>
          <a:xfrm>
            <a:off x="6591675" y="3021825"/>
            <a:ext cx="142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Huseby pst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g1058e943eae_0_0"/>
          <p:cNvCxnSpPr/>
          <p:nvPr/>
        </p:nvCxnSpPr>
        <p:spPr>
          <a:xfrm>
            <a:off x="6732275" y="3366900"/>
            <a:ext cx="82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g1058e943eae_0_0"/>
          <p:cNvCxnSpPr/>
          <p:nvPr/>
        </p:nvCxnSpPr>
        <p:spPr>
          <a:xfrm>
            <a:off x="7566475" y="3370900"/>
            <a:ext cx="146700" cy="23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" name="Google Shape;129;g1058e943eae_0_0"/>
          <p:cNvSpPr txBox="1"/>
          <p:nvPr/>
        </p:nvSpPr>
        <p:spPr>
          <a:xfrm>
            <a:off x="6929525" y="4271575"/>
            <a:ext cx="142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Kum for sugebil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g1058e943eae_0_0"/>
          <p:cNvCxnSpPr/>
          <p:nvPr/>
        </p:nvCxnSpPr>
        <p:spPr>
          <a:xfrm>
            <a:off x="7056125" y="4605150"/>
            <a:ext cx="14763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g1058e943eae_0_0"/>
          <p:cNvCxnSpPr/>
          <p:nvPr/>
        </p:nvCxnSpPr>
        <p:spPr>
          <a:xfrm rot="10800000">
            <a:off x="8290115" y="4014122"/>
            <a:ext cx="223200" cy="5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" name="Google Shape;132;g1058e943eae_0_0"/>
          <p:cNvSpPr txBox="1"/>
          <p:nvPr/>
        </p:nvSpPr>
        <p:spPr>
          <a:xfrm>
            <a:off x="4286625" y="4240075"/>
            <a:ext cx="142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-NO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Eksist. pumpeledning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g1058e943eae_0_0"/>
          <p:cNvCxnSpPr/>
          <p:nvPr/>
        </p:nvCxnSpPr>
        <p:spPr>
          <a:xfrm>
            <a:off x="4437125" y="4788025"/>
            <a:ext cx="1181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" name="Google Shape;134;g1058e943eae_0_0"/>
          <p:cNvSpPr/>
          <p:nvPr/>
        </p:nvSpPr>
        <p:spPr>
          <a:xfrm>
            <a:off x="1398650" y="2295650"/>
            <a:ext cx="219075" cy="82550"/>
          </a:xfrm>
          <a:custGeom>
            <a:avLst/>
            <a:gdLst/>
            <a:ahLst/>
            <a:cxnLst/>
            <a:rect l="l" t="t" r="r" b="b"/>
            <a:pathLst>
              <a:path w="8763" h="3302" extrusionOk="0">
                <a:moveTo>
                  <a:pt x="0" y="3302"/>
                </a:moveTo>
                <a:cubicBezTo>
                  <a:pt x="381" y="2794"/>
                  <a:pt x="826" y="762"/>
                  <a:pt x="2286" y="254"/>
                </a:cubicBezTo>
                <a:cubicBezTo>
                  <a:pt x="3747" y="-254"/>
                  <a:pt x="7684" y="254"/>
                  <a:pt x="8763" y="254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vik kommune widescreen">
  <a:themeElements>
    <a:clrScheme name="Larvik kommune">
      <a:dk1>
        <a:srgbClr val="194976"/>
      </a:dk1>
      <a:lt1>
        <a:srgbClr val="FFFFFF"/>
      </a:lt1>
      <a:dk2>
        <a:srgbClr val="000000"/>
      </a:dk2>
      <a:lt2>
        <a:srgbClr val="DBD5CD"/>
      </a:lt2>
      <a:accent1>
        <a:srgbClr val="006EB6"/>
      </a:accent1>
      <a:accent2>
        <a:srgbClr val="E0CC39"/>
      </a:accent2>
      <a:accent3>
        <a:srgbClr val="E16740"/>
      </a:accent3>
      <a:accent4>
        <a:srgbClr val="C84687"/>
      </a:accent4>
      <a:accent5>
        <a:srgbClr val="00A8BD"/>
      </a:accent5>
      <a:accent6>
        <a:srgbClr val="008759"/>
      </a:accent6>
      <a:hlink>
        <a:srgbClr val="194976"/>
      </a:hlink>
      <a:folHlink>
        <a:srgbClr val="C846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Skjermfremvisning (4:3)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Larvik kommune widescreen</vt:lpstr>
      <vt:lpstr>Bjønnesbekken</vt:lpstr>
      <vt:lpstr>Bjønnesbekken</vt:lpstr>
      <vt:lpstr>Hendelse i juli</vt:lpstr>
      <vt:lpstr>Hva ble gjort?</vt:lpstr>
      <vt:lpstr>Hendelse i oktober</vt:lpstr>
      <vt:lpstr>Hva ble gjort?</vt:lpstr>
      <vt:lpstr>PowerPoint-presentasjon</vt:lpstr>
      <vt:lpstr>Prosjekt spillvannspumpeledning</vt:lpstr>
      <vt:lpstr>Prosjekt spillvannspumpeledning</vt:lpstr>
      <vt:lpstr>Prosjekt spillvannspumpeledning</vt:lpstr>
      <vt:lpstr>Tilleggsutblokking</vt:lpstr>
      <vt:lpstr>Prosjekt spillvannspumpeledning</vt:lpstr>
      <vt:lpstr>Takk for deres oppmerksomhet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Bjønnesbekken</dc:title>
  <dc:creator>Halfdan Kristoffer Småbråten</dc:creator>
  <cp:lastModifiedBy>Hildegunn Sørbø</cp:lastModifiedBy>
  <cp:revision>1</cp:revision>
  <dcterms:created xsi:type="dcterms:W3CDTF">2021-08-16T11:05:32Z</dcterms:created>
  <dcterms:modified xsi:type="dcterms:W3CDTF">2022-05-31T05:50:05Z</dcterms:modified>
</cp:coreProperties>
</file>