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60" r:id="rId5"/>
    <p:sldId id="263" r:id="rId6"/>
    <p:sldId id="265" r:id="rId7"/>
    <p:sldId id="267" r:id="rId8"/>
    <p:sldId id="266" r:id="rId9"/>
    <p:sldId id="264" r:id="rId10"/>
    <p:sldId id="262" r:id="rId1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150E4-9922-41D2-A5F2-90543E62E9A2}" type="datetimeFigureOut">
              <a:rPr lang="nb-NO" smtClean="0"/>
              <a:t>08.01.2020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3120D-67D3-4494-A7BA-85E6D3A397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7025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Alle teller mer 2012:</a:t>
            </a:r>
          </a:p>
          <a:p>
            <a:r>
              <a:rPr lang="nb-NO" dirty="0" smtClean="0"/>
              <a:t>Fagområdet med størst fokus i </a:t>
            </a:r>
            <a:r>
              <a:rPr lang="nb-NO" dirty="0" err="1" smtClean="0"/>
              <a:t>bhg</a:t>
            </a:r>
            <a:r>
              <a:rPr lang="nb-NO" dirty="0" smtClean="0"/>
              <a:t> – mange er opptatt av dette</a:t>
            </a:r>
          </a:p>
          <a:p>
            <a:r>
              <a:rPr lang="nb-NO" dirty="0" smtClean="0"/>
              <a:t>Har stor politisk fokus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17173-16CB-4AC7-BE23-869D189C4C83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5111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 smtClean="0"/>
              <a:t>Likevel viser den skandinaviske forskningen at det leses lite i barnehagen</a:t>
            </a:r>
          </a:p>
          <a:p>
            <a:pPr marL="0" indent="0">
              <a:buNone/>
            </a:pPr>
            <a:r>
              <a:rPr lang="nb-NO" dirty="0" smtClean="0"/>
              <a:t>(Svensson 2011). </a:t>
            </a:r>
          </a:p>
          <a:p>
            <a:pPr marL="0" indent="0">
              <a:buNone/>
            </a:pPr>
            <a:r>
              <a:rPr lang="nb-NO" dirty="0" smtClean="0"/>
              <a:t>Og</a:t>
            </a:r>
          </a:p>
          <a:p>
            <a:pPr marL="0" indent="0">
              <a:buNone/>
            </a:pPr>
            <a:r>
              <a:rPr lang="nb-NO" dirty="0" smtClean="0"/>
              <a:t>Personalet</a:t>
            </a:r>
            <a:r>
              <a:rPr lang="nb-NO" baseline="0" dirty="0" smtClean="0"/>
              <a:t> snakker for lite med barna</a:t>
            </a: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Synteserapport 2006 – 2014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417173-16CB-4AC7-BE23-869D189C4C83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8049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D3E3C-5723-44EA-B28C-F29FC06D82F4}" type="datetime1">
              <a:rPr lang="nb-NO" smtClean="0"/>
              <a:t>08.01.2020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Larvik språkkommune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9439-FF1B-4E0F-8577-1AA2C41A98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936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7727C-AA2A-487C-8B25-E00251795FF2}" type="datetime1">
              <a:rPr lang="nb-NO" smtClean="0"/>
              <a:t>08.01.2020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Larvik språkkommune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9439-FF1B-4E0F-8577-1AA2C41A98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586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6036B-7353-45BC-8DA9-6D95A4B9F082}" type="datetime1">
              <a:rPr lang="nb-NO" smtClean="0"/>
              <a:t>08.01.2020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Larvik språkkommune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9439-FF1B-4E0F-8577-1AA2C41A98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616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AF35F-2E2A-41C0-AA64-45094F65002D}" type="datetime1">
              <a:rPr lang="nb-NO" smtClean="0"/>
              <a:t>08.01.2020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Larvik språkkommune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9439-FF1B-4E0F-8577-1AA2C41A98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901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8B74-6EEE-4360-B91B-7853E33075FA}" type="datetime1">
              <a:rPr lang="nb-NO" smtClean="0"/>
              <a:t>08.01.2020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Larvik språkkommune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9439-FF1B-4E0F-8577-1AA2C41A98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9407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150F-2586-4AE4-8E77-6347CCC0917F}" type="datetime1">
              <a:rPr lang="nb-NO" smtClean="0"/>
              <a:t>08.01.2020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Larvik språkkommune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9439-FF1B-4E0F-8577-1AA2C41A98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0010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E4D18-6CB6-40C2-88D7-36A6205CE5DF}" type="datetime1">
              <a:rPr lang="nb-NO" smtClean="0"/>
              <a:t>08.01.2020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Larvik språkkommune</a:t>
            </a:r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9439-FF1B-4E0F-8577-1AA2C41A98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438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668C-B32B-42F0-A43D-7D2EAAA74225}" type="datetime1">
              <a:rPr lang="nb-NO" smtClean="0"/>
              <a:t>08.01.2020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Larvik språkkommune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9439-FF1B-4E0F-8577-1AA2C41A98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710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38235-5315-42D7-9FE3-C3F896963B4B}" type="datetime1">
              <a:rPr lang="nb-NO" smtClean="0"/>
              <a:t>08.01.2020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Larvik språkkommune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9439-FF1B-4E0F-8577-1AA2C41A98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9874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F2F20-EE6D-4ED8-9307-C05212E141A7}" type="datetime1">
              <a:rPr lang="nb-NO" smtClean="0"/>
              <a:t>08.01.2020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Larvik språkkommune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9439-FF1B-4E0F-8577-1AA2C41A98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3394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6B8DD-7A99-436B-97AF-58EC13C2588B}" type="datetime1">
              <a:rPr lang="nb-NO" smtClean="0"/>
              <a:t>08.01.2020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Larvik språkkommune</a:t>
            </a: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9439-FF1B-4E0F-8577-1AA2C41A98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9398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BAA78-4CC5-4461-A214-F1913D4D9512}" type="datetime1">
              <a:rPr lang="nb-NO" smtClean="0"/>
              <a:t>08.01.2020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 smtClean="0"/>
              <a:t>Larvik språkkommune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39439-FF1B-4E0F-8577-1AA2C41A98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435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ir.no/kvalitet-og-kompetanse/nasjonale-satsinger/under-arbeidkojsydf/nasjonal-strategi-for-sprak-lesing-og-skriving/sprakkommuner1/" TargetMode="External"/><Relationship Id="rId2" Type="http://schemas.openxmlformats.org/officeDocument/2006/relationships/hyperlink" Target="https://www.larvik.kommune.no/barnehage/prosjekter/spraakkommune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1171712"/>
          </a:xfrm>
        </p:spPr>
        <p:txBody>
          <a:bodyPr/>
          <a:lstStyle/>
          <a:p>
            <a:r>
              <a:rPr lang="nb-NO" dirty="0" smtClean="0">
                <a:solidFill>
                  <a:schemeClr val="accent1">
                    <a:lumMod val="50000"/>
                  </a:schemeClr>
                </a:solidFill>
              </a:rPr>
              <a:t>Larvik språkkommune 2020</a:t>
            </a:r>
            <a:endParaRPr lang="nb-NO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4872444"/>
            <a:ext cx="9144000" cy="1090749"/>
          </a:xfrm>
        </p:spPr>
        <p:txBody>
          <a:bodyPr/>
          <a:lstStyle/>
          <a:p>
            <a:r>
              <a:rPr lang="nb-NO" sz="4000" dirty="0" smtClean="0">
                <a:solidFill>
                  <a:schemeClr val="accent1">
                    <a:lumMod val="50000"/>
                  </a:schemeClr>
                </a:solidFill>
              </a:rPr>
              <a:t>Informasjon til foreldre</a:t>
            </a:r>
            <a:endParaRPr lang="nb-NO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409" y="694656"/>
            <a:ext cx="8334117" cy="1819263"/>
          </a:xfrm>
          <a:prstGeom prst="rect">
            <a:avLst/>
          </a:prstGeom>
        </p:spPr>
      </p:pic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Larvik språkkommune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11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Les mer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b-NO" sz="2400" dirty="0" smtClean="0"/>
              <a:t>Larvik kommunes nettside: </a:t>
            </a:r>
            <a:r>
              <a:rPr lang="nb-NO" sz="1800" dirty="0" smtClean="0">
                <a:hlinkClick r:id="rId2"/>
              </a:rPr>
              <a:t>https://www.larvik.kommune.no/barnehage/prosjekter/spraakkommune/</a:t>
            </a:r>
            <a:endParaRPr lang="nb-NO" sz="1800" dirty="0" smtClean="0"/>
          </a:p>
          <a:p>
            <a:pPr>
              <a:lnSpc>
                <a:spcPct val="150000"/>
              </a:lnSpc>
            </a:pPr>
            <a:r>
              <a:rPr lang="nb-NO" sz="2400" dirty="0" smtClean="0"/>
              <a:t>Utdanningsdirektoratets nettside: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nb-NO" sz="1800" dirty="0" smtClean="0">
                <a:hlinkClick r:id="rId3"/>
              </a:rPr>
              <a:t>https://www.udir.no/kvalitet-og-kompetanse/nasjonale-satsinger/under-arbeidkojsydf/nasjonal-strategi-for-sprak-lesing-og-skriving/sprakkommuner1/</a:t>
            </a:r>
            <a:endParaRPr lang="nb-NO" sz="1800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Larvik språkkommune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4011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678634"/>
            <a:ext cx="10515600" cy="1325563"/>
          </a:xfrm>
        </p:spPr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Språkkommune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609397"/>
            <a:ext cx="10515600" cy="3295014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b-NO" dirty="0" smtClean="0"/>
              <a:t> en nasjonal strategi med mål om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nb-NO" dirty="0" smtClean="0"/>
              <a:t>- å styrke språk-, lese- og skriveferdigheter hos alle barn og elever </a:t>
            </a:r>
          </a:p>
          <a:p>
            <a:pPr marL="457200" lvl="1" indent="0">
              <a:buNone/>
            </a:pPr>
            <a:endParaRPr lang="nb-NO" dirty="0" smtClean="0"/>
          </a:p>
          <a:p>
            <a:pPr marL="457200" lvl="1" indent="0">
              <a:buNone/>
            </a:pPr>
            <a:endParaRPr lang="nb-NO" dirty="0" smtClean="0"/>
          </a:p>
          <a:p>
            <a:pPr marL="457200" lvl="1" indent="0">
              <a:buNone/>
            </a:pPr>
            <a:endParaRPr lang="nb-NO" dirty="0"/>
          </a:p>
          <a:p>
            <a:pPr marL="457200" lvl="1" indent="0">
              <a:buNone/>
            </a:pPr>
            <a:r>
              <a:rPr lang="nb-NO" dirty="0" smtClean="0">
                <a:solidFill>
                  <a:schemeClr val="accent2">
                    <a:lumMod val="75000"/>
                  </a:schemeClr>
                </a:solidFill>
              </a:rPr>
              <a:t>- gjennom kompetanseutvikling blant barnehageansatte og lærere.</a:t>
            </a:r>
            <a:endParaRPr lang="nb-NO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Larvik språkkommune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2240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Deltakere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178322"/>
            <a:ext cx="5353593" cy="245899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b-NO" sz="2400" dirty="0" smtClean="0"/>
              <a:t>24 private og kommunale barnehager </a:t>
            </a:r>
          </a:p>
          <a:p>
            <a:pPr marL="0" indent="0">
              <a:lnSpc>
                <a:spcPct val="150000"/>
              </a:lnSpc>
              <a:buNone/>
            </a:pPr>
            <a:endParaRPr lang="nb-NO" sz="24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nb-NO" sz="2400" dirty="0" smtClean="0"/>
              <a:t>1.- 4. trinn og SFO ved alle barneskolene</a:t>
            </a:r>
            <a:endParaRPr lang="nb-NO" sz="2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106" y="2069511"/>
            <a:ext cx="4504338" cy="2981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Larvik språkkommune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9525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Fokus på 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6314" y="2459590"/>
            <a:ext cx="10515600" cy="32880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sz="2400" dirty="0" smtClean="0"/>
              <a:t>Lesing og leseaktiviteter</a:t>
            </a:r>
          </a:p>
          <a:p>
            <a:pPr>
              <a:lnSpc>
                <a:spcPct val="150000"/>
              </a:lnSpc>
            </a:pPr>
            <a:r>
              <a:rPr lang="nb-NO" sz="2400" dirty="0" smtClean="0"/>
              <a:t>Overgang barnehage – skole/SFO</a:t>
            </a:r>
          </a:p>
          <a:p>
            <a:pPr>
              <a:lnSpc>
                <a:spcPct val="150000"/>
              </a:lnSpc>
            </a:pPr>
            <a:r>
              <a:rPr lang="nb-NO" sz="2400" dirty="0"/>
              <a:t>D</a:t>
            </a:r>
            <a:r>
              <a:rPr lang="nb-NO" sz="2400" dirty="0" smtClean="0"/>
              <a:t>e ansattes betydning i språklige relasjoner </a:t>
            </a:r>
            <a:endParaRPr lang="nb-NO" sz="2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261" y="1850897"/>
            <a:ext cx="4256497" cy="25370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Larvik språkkommune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28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46760" y="821237"/>
            <a:ext cx="10515600" cy="1776548"/>
          </a:xfrm>
        </p:spPr>
        <p:txBody>
          <a:bodyPr>
            <a:normAutofit/>
          </a:bodyPr>
          <a:lstStyle/>
          <a:p>
            <a:r>
              <a:rPr lang="nb-NO" sz="2700" dirty="0" smtClean="0">
                <a:solidFill>
                  <a:srgbClr val="C00000"/>
                </a:solidFill>
              </a:rPr>
              <a:t>Utdrag fra rammeplan for barnehagen</a:t>
            </a:r>
            <a:r>
              <a:rPr lang="nb-NO" sz="2200" dirty="0" smtClean="0">
                <a:solidFill>
                  <a:srgbClr val="C00000"/>
                </a:solidFill>
              </a:rPr>
              <a:t/>
            </a:r>
            <a:br>
              <a:rPr lang="nb-NO" sz="2200" dirty="0" smtClean="0">
                <a:solidFill>
                  <a:srgbClr val="C00000"/>
                </a:solidFill>
              </a:rPr>
            </a:br>
            <a:r>
              <a:rPr lang="nb-NO" sz="2200" dirty="0">
                <a:solidFill>
                  <a:srgbClr val="C00000"/>
                </a:solidFill>
              </a:rPr>
              <a:t/>
            </a:r>
            <a:br>
              <a:rPr lang="nb-NO" sz="2200" dirty="0">
                <a:solidFill>
                  <a:srgbClr val="C00000"/>
                </a:solidFill>
              </a:rPr>
            </a:br>
            <a:r>
              <a:rPr lang="nb-NO" sz="2200" dirty="0" smtClean="0">
                <a:solidFill>
                  <a:srgbClr val="C00000"/>
                </a:solidFill>
              </a:rPr>
              <a:t>Gjennom arbeid med kommunikasjon, språk og tekst skal barnehagen bidra til at barna</a:t>
            </a:r>
            <a:r>
              <a:rPr lang="nb-NO" dirty="0" smtClean="0"/>
              <a:t/>
            </a:r>
            <a:br>
              <a:rPr lang="nb-NO" dirty="0" smtClean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629988"/>
            <a:ext cx="5745480" cy="327877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b-NO" sz="2000" dirty="0" smtClean="0"/>
              <a:t>• videreutvikler sin begrepsforståelse og bruker et variert ordforråd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000" dirty="0" smtClean="0"/>
              <a:t>• møter et mangfold av eventyr, fortellinger, sagn og uttrykksformer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b-NO" sz="2000" dirty="0" smtClean="0"/>
              <a:t>• opplever spenning og glede ved høytlesning, fortelling, sang og samtale</a:t>
            </a:r>
          </a:p>
          <a:p>
            <a:pPr marL="0" indent="0">
              <a:lnSpc>
                <a:spcPct val="150000"/>
              </a:lnSpc>
              <a:buNone/>
            </a:pPr>
            <a:endParaRPr lang="nb-NO" sz="2400" dirty="0" smtClean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Larvik språkkommune</a:t>
            </a:r>
            <a:endParaRPr lang="en-US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635" y="2821577"/>
            <a:ext cx="2371725" cy="2895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594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Bøker er en kilde til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6833" y="2143678"/>
            <a:ext cx="10515600" cy="3381911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b-NO" dirty="0" smtClean="0"/>
              <a:t>Å lære språk og utvikle kunnskaper om verden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b-NO" dirty="0" smtClean="0"/>
              <a:t>Leseglede og leselyst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b-NO" dirty="0" smtClean="0"/>
              <a:t>Samtaler og undring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446" y="1690688"/>
            <a:ext cx="1804851" cy="3542020"/>
          </a:xfrm>
          <a:prstGeom prst="rect">
            <a:avLst/>
          </a:prstGeom>
        </p:spPr>
      </p:pic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Larvik språkkommune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07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548005"/>
            <a:ext cx="10515600" cy="1325563"/>
          </a:xfrm>
        </p:spPr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Forskning på barn og språkutvikling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09007" y="2272937"/>
            <a:ext cx="11456124" cy="390402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nb-NO" sz="2400" dirty="0" smtClean="0"/>
              <a:t>peker blant annet på at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nb-NO" sz="2000" dirty="0"/>
              <a:t>b</a:t>
            </a:r>
            <a:r>
              <a:rPr lang="nb-NO" sz="2000" dirty="0" smtClean="0"/>
              <a:t>arn som får delta mye i samtaler med voksne, utvikler et rikt ordforråd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nb-NO" sz="2000" dirty="0"/>
              <a:t>b</a:t>
            </a:r>
            <a:r>
              <a:rPr lang="nb-NO" sz="2000" dirty="0" smtClean="0"/>
              <a:t>arns ordforråd i barnehagealder har i stor grad sammenheng med senere leseforståelse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nb-NO" sz="2000" dirty="0"/>
              <a:t>l</a:t>
            </a:r>
            <a:r>
              <a:rPr lang="nb-NO" sz="2000" dirty="0" smtClean="0"/>
              <a:t>esing gir positive effekter på utviklingen av ordforråd og språkferdigheter </a:t>
            </a:r>
          </a:p>
          <a:p>
            <a:pPr lvl="1">
              <a:lnSpc>
                <a:spcPct val="150000"/>
              </a:lnSpc>
              <a:buFontTx/>
              <a:buChar char="-"/>
            </a:pPr>
            <a:r>
              <a:rPr lang="nb-NO" sz="2000" dirty="0"/>
              <a:t>g</a:t>
            </a:r>
            <a:r>
              <a:rPr lang="nb-NO" sz="2000" dirty="0" smtClean="0"/>
              <a:t>utter innlemmes i mindre grad enn jenter i samtaler og leseaktiviteter</a:t>
            </a:r>
          </a:p>
          <a:p>
            <a:pPr lvl="1">
              <a:lnSpc>
                <a:spcPct val="150000"/>
              </a:lnSpc>
              <a:buFontTx/>
              <a:buChar char="-"/>
            </a:pPr>
            <a:endParaRPr lang="nb-NO" sz="2000" dirty="0"/>
          </a:p>
          <a:p>
            <a:pPr marL="457200" lvl="1" indent="0">
              <a:lnSpc>
                <a:spcPct val="150000"/>
              </a:lnSpc>
              <a:buNone/>
            </a:pPr>
            <a:r>
              <a:rPr lang="nb-NO" sz="1500" dirty="0" smtClean="0"/>
              <a:t>(bl.a. </a:t>
            </a:r>
            <a:r>
              <a:rPr lang="nb-NO" sz="1500" dirty="0" err="1" smtClean="0"/>
              <a:t>Snow</a:t>
            </a:r>
            <a:r>
              <a:rPr lang="nb-NO" sz="1500" dirty="0" smtClean="0"/>
              <a:t> et al., 1998, 2007, </a:t>
            </a:r>
            <a:r>
              <a:rPr lang="nb-NO" sz="1500" dirty="0" err="1" smtClean="0"/>
              <a:t>Grøver</a:t>
            </a:r>
            <a:r>
              <a:rPr lang="nb-NO" sz="1500" dirty="0" smtClean="0"/>
              <a:t> 2005, 2018, Gjems 2009, 2011, Simonsson 2006, 2007, Sandvik og </a:t>
            </a:r>
            <a:r>
              <a:rPr lang="nb-NO" sz="1500" dirty="0" err="1" smtClean="0"/>
              <a:t>Spurkland</a:t>
            </a:r>
            <a:r>
              <a:rPr lang="nb-NO" sz="1500" dirty="0" smtClean="0"/>
              <a:t> 2012, Larsen m.fl. 2008)</a:t>
            </a:r>
          </a:p>
          <a:p>
            <a:pPr lvl="1">
              <a:buFontTx/>
              <a:buChar char="-"/>
            </a:pPr>
            <a:endParaRPr lang="nb-NO" dirty="0" smtClean="0"/>
          </a:p>
          <a:p>
            <a:pPr marL="457200" lvl="1" indent="0">
              <a:buNone/>
            </a:pP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410" y="1558562"/>
            <a:ext cx="1977390" cy="988695"/>
          </a:xfrm>
          <a:prstGeom prst="rect">
            <a:avLst/>
          </a:prstGeom>
        </p:spPr>
      </p:pic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Larvik språkkommune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0331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smtClean="0">
                <a:solidFill>
                  <a:srgbClr val="C00000"/>
                </a:solidFill>
              </a:rPr>
              <a:t>I vår barnehage vil vi derfor legge vekt på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Larvik språkkommune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1893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8409" y="485094"/>
            <a:ext cx="1555181" cy="210312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38200" y="2601277"/>
            <a:ext cx="10515600" cy="42567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nb-NO" sz="2400" dirty="0"/>
              <a:t>Barn som er vant til å lese og bli lest for, vil ha et fortrinn i å tilegne seg </a:t>
            </a:r>
            <a:r>
              <a:rPr lang="nb-NO" sz="2400" dirty="0" smtClean="0"/>
              <a:t>ny kunnskap</a:t>
            </a:r>
          </a:p>
          <a:p>
            <a:pPr marL="0" indent="0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sz="3200" dirty="0" smtClean="0">
                <a:solidFill>
                  <a:srgbClr val="C00000"/>
                </a:solidFill>
              </a:rPr>
              <a:t>Hvordan kan vi samarbeide?</a:t>
            </a:r>
            <a:endParaRPr lang="nb-NO" sz="3200" dirty="0">
              <a:solidFill>
                <a:srgbClr val="C00000"/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Larvik språkkommune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2351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356</Words>
  <Application>Microsoft Office PowerPoint</Application>
  <PresentationFormat>Widescreen</PresentationFormat>
  <Paragraphs>64</Paragraphs>
  <Slides>10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Office-tema</vt:lpstr>
      <vt:lpstr>Larvik språkkommune 2020</vt:lpstr>
      <vt:lpstr>Språkkommune</vt:lpstr>
      <vt:lpstr>Deltakere</vt:lpstr>
      <vt:lpstr>Fokus på </vt:lpstr>
      <vt:lpstr>Utdrag fra rammeplan for barnehagen  Gjennom arbeid med kommunikasjon, språk og tekst skal barnehagen bidra til at barna </vt:lpstr>
      <vt:lpstr>Bøker er en kilde til</vt:lpstr>
      <vt:lpstr>Forskning på barn og språkutvikling</vt:lpstr>
      <vt:lpstr>I vår barnehage vil vi derfor legge vekt på</vt:lpstr>
      <vt:lpstr>PowerPoint-presentasjon</vt:lpstr>
      <vt:lpstr>Les mer</vt:lpstr>
    </vt:vector>
  </TitlesOfParts>
  <Company>LK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Larvik språkkommune 2020</dc:title>
  <dc:creator>Gro Svolsbru</dc:creator>
  <cp:lastModifiedBy>Gro Svolsbru</cp:lastModifiedBy>
  <cp:revision>20</cp:revision>
  <dcterms:created xsi:type="dcterms:W3CDTF">2020-01-03T07:48:47Z</dcterms:created>
  <dcterms:modified xsi:type="dcterms:W3CDTF">2020-01-08T11:24:06Z</dcterms:modified>
</cp:coreProperties>
</file>