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handoutMasterIdLst>
    <p:handoutMasterId r:id="rId17"/>
  </p:handoutMasterIdLst>
  <p:sldIdLst>
    <p:sldId id="256" r:id="rId2"/>
    <p:sldId id="257" r:id="rId3"/>
    <p:sldId id="258" r:id="rId4"/>
    <p:sldId id="268" r:id="rId5"/>
    <p:sldId id="269" r:id="rId6"/>
    <p:sldId id="259" r:id="rId7"/>
    <p:sldId id="265" r:id="rId8"/>
    <p:sldId id="266" r:id="rId9"/>
    <p:sldId id="267" r:id="rId10"/>
    <p:sldId id="260" r:id="rId11"/>
    <p:sldId id="261" r:id="rId12"/>
    <p:sldId id="262" r:id="rId13"/>
    <p:sldId id="263" r:id="rId14"/>
    <p:sldId id="264" r:id="rId15"/>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3" d="100"/>
          <a:sy n="123" d="100"/>
        </p:scale>
        <p:origin x="11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BA9ADD0B-3DC5-4DCC-9CC6-7F3B692DEF18}" type="datetimeFigureOut">
              <a:rPr lang="nb-NO" smtClean="0"/>
              <a:t>16.12.2019</a:t>
            </a:fld>
            <a:endParaRPr lang="nb-NO"/>
          </a:p>
        </p:txBody>
      </p:sp>
      <p:sp>
        <p:nvSpPr>
          <p:cNvPr id="4" name="Plassholder for bunntekst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1D04F6B-133E-4052-9791-84A4C7E05B79}" type="slidenum">
              <a:rPr lang="nb-NO" smtClean="0"/>
              <a:t>‹#›</a:t>
            </a:fld>
            <a:endParaRPr lang="nb-NO"/>
          </a:p>
        </p:txBody>
      </p:sp>
    </p:spTree>
    <p:extLst>
      <p:ext uri="{BB962C8B-B14F-4D97-AF65-F5344CB8AC3E}">
        <p14:creationId xmlns:p14="http://schemas.microsoft.com/office/powerpoint/2010/main" val="2419879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EB03C27-8166-46ED-B6ED-FF3898CDD5FF}" type="datetimeFigureOut">
              <a:rPr lang="nb-NO" smtClean="0"/>
              <a:t>16.12.2019</a:t>
            </a:fld>
            <a:endParaRPr lang="nb-NO"/>
          </a:p>
        </p:txBody>
      </p:sp>
      <p:sp>
        <p:nvSpPr>
          <p:cNvPr id="4" name="Plassholder for lysbilde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C1030B98-B603-4337-BB5C-507195A706A1}" type="slidenum">
              <a:rPr lang="nb-NO" smtClean="0"/>
              <a:t>‹#›</a:t>
            </a:fld>
            <a:endParaRPr lang="nb-NO"/>
          </a:p>
        </p:txBody>
      </p:sp>
    </p:spTree>
    <p:extLst>
      <p:ext uri="{BB962C8B-B14F-4D97-AF65-F5344CB8AC3E}">
        <p14:creationId xmlns:p14="http://schemas.microsoft.com/office/powerpoint/2010/main" val="1550497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cae717841_0_25: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cae717841_0_25: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3174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cae717841_0_25: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cae717841_0_25: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08223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b-NO" smtClean="0"/>
              <a:t>Klikk for å redigere tittelstil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12/16/2019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b-NO" smtClean="0"/>
              <a:t>Klikk for å redigere tittelstil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12/16/2019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Content Placeholder 3"/>
          <p:cNvSpPr>
            <a:spLocks noGrp="1"/>
          </p:cNvSpPr>
          <p:nvPr>
            <p:ph sz="half" idx="2"/>
          </p:nvPr>
        </p:nvSpPr>
        <p:spPr>
          <a:xfrm>
            <a:off x="1257300" y="2909102"/>
            <a:ext cx="4800600" cy="299639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Content Placeholder 5"/>
          <p:cNvSpPr>
            <a:spLocks noGrp="1"/>
          </p:cNvSpPr>
          <p:nvPr>
            <p:ph sz="quarter" idx="4"/>
          </p:nvPr>
        </p:nvSpPr>
        <p:spPr>
          <a:xfrm>
            <a:off x="6633864" y="2909102"/>
            <a:ext cx="4800600" cy="299639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12/16/2019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b-NO" smtClean="0"/>
              <a:t>Klikk for å redigere tittelstil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12/16/2019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b-NO" smtClean="0"/>
              <a:t>Klikk for å redigere tittelstil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12/16/2019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12/16/2019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difi.no/sites/difino/files/mot-alle-odds.-veier-til-samordning-i-norsk-forvaltning-difi-rapport-2014-7_0.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issuu.com/larvik1/docs/se_meg_0109_low?e=38097997/70334620"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issuu.com/larvik1/docs/se_meg_0109_low?e=38097997/7033462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BTI begrep </a:t>
            </a:r>
            <a:endParaRPr lang="nb-NO" dirty="0"/>
          </a:p>
        </p:txBody>
      </p:sp>
      <p:sp>
        <p:nvSpPr>
          <p:cNvPr id="3" name="Undertittel 2"/>
          <p:cNvSpPr>
            <a:spLocks noGrp="1"/>
          </p:cNvSpPr>
          <p:nvPr>
            <p:ph type="subTitle" idx="1"/>
          </p:nvPr>
        </p:nvSpPr>
        <p:spPr/>
        <p:txBody>
          <a:bodyPr/>
          <a:lstStyle/>
          <a:p>
            <a:endParaRPr lang="nb-NO"/>
          </a:p>
        </p:txBody>
      </p:sp>
    </p:spTree>
    <p:extLst>
      <p:ext uri="{BB962C8B-B14F-4D97-AF65-F5344CB8AC3E}">
        <p14:creationId xmlns:p14="http://schemas.microsoft.com/office/powerpoint/2010/main" val="4256262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489166" y="773122"/>
            <a:ext cx="9784080" cy="5163593"/>
          </a:xfrm>
          <a:prstGeom prst="rect">
            <a:avLst/>
          </a:prstGeom>
        </p:spPr>
        <p:txBody>
          <a:bodyPr wrap="square">
            <a:spAutoFit/>
          </a:bodyPr>
          <a:lstStyle/>
          <a:p>
            <a:pPr marL="431800">
              <a:lnSpc>
                <a:spcPct val="107000"/>
              </a:lnSpc>
              <a:spcAft>
                <a:spcPts val="800"/>
              </a:spcAft>
            </a:pPr>
            <a:r>
              <a:rPr lang="nb-NO" sz="2800" b="1" dirty="0">
                <a:latin typeface="Calibri" panose="020F0502020204030204" pitchFamily="34" charset="0"/>
                <a:ea typeface="Calibri" panose="020F0502020204030204" pitchFamily="34" charset="0"/>
                <a:cs typeface="Times New Roman" panose="02020603050405020304" pitchFamily="18" charset="0"/>
              </a:rPr>
              <a:t>Tverrfaglig samarbeid/innsats:</a:t>
            </a:r>
            <a:r>
              <a:rPr lang="nb-NO" sz="2800" dirty="0">
                <a:latin typeface="Calibri" panose="020F0502020204030204" pitchFamily="34" charset="0"/>
                <a:ea typeface="Calibri" panose="020F0502020204030204" pitchFamily="34" charset="0"/>
                <a:cs typeface="Times New Roman" panose="02020603050405020304" pitchFamily="18" charset="0"/>
              </a:rPr>
              <a:t> Ulike yrkesgrupper jobber sammen for å skape en helhetlig prosess. Det krever evne og vilje til samarbeid med andre faggrupper. Tverrfaglig samarbeid bygger på ulik, men likeverdig kunnskap. Tverrfaglig samarbeid innebærer at representanter fra alle relevante fag og profesjoner samarbeider først og fremst med tanke på brukerens beste. Vi kan kalle samarbeidet tverrfaglig når flere yrkesgrupper på tvers av </a:t>
            </a:r>
            <a:r>
              <a:rPr lang="nb-NO" sz="2800" dirty="0" smtClean="0">
                <a:latin typeface="Calibri" panose="020F0502020204030204" pitchFamily="34" charset="0"/>
                <a:ea typeface="Calibri" panose="020F0502020204030204" pitchFamily="34" charset="0"/>
                <a:cs typeface="Times New Roman" panose="02020603050405020304" pitchFamily="18" charset="0"/>
              </a:rPr>
              <a:t>faggrensene </a:t>
            </a:r>
            <a:r>
              <a:rPr lang="nb-NO" sz="2800" dirty="0">
                <a:latin typeface="Calibri" panose="020F0502020204030204" pitchFamily="34" charset="0"/>
                <a:ea typeface="Calibri" panose="020F0502020204030204" pitchFamily="34" charset="0"/>
                <a:cs typeface="Times New Roman" panose="02020603050405020304" pitchFamily="18" charset="0"/>
              </a:rPr>
              <a:t>arbeider mot felles mål. Tverrfaglighet kan ses som et krav om at man i tillegg må ta ansvar for sluttresultatet og for å samhandle med de andre som skal bidra til dette. </a:t>
            </a:r>
          </a:p>
        </p:txBody>
      </p:sp>
    </p:spTree>
    <p:extLst>
      <p:ext uri="{BB962C8B-B14F-4D97-AF65-F5344CB8AC3E}">
        <p14:creationId xmlns:p14="http://schemas.microsoft.com/office/powerpoint/2010/main" val="807510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267097" y="392271"/>
            <a:ext cx="10084526" cy="5981125"/>
          </a:xfrm>
          <a:prstGeom prst="rect">
            <a:avLst/>
          </a:prstGeom>
        </p:spPr>
        <p:txBody>
          <a:bodyPr wrap="square">
            <a:spAutoFit/>
          </a:bodyPr>
          <a:lstStyle/>
          <a:p>
            <a:pPr marL="431800">
              <a:spcAft>
                <a:spcPts val="750"/>
              </a:spcAft>
            </a:pPr>
            <a:r>
              <a:rPr lang="nb-NO" sz="2400" b="1" dirty="0">
                <a:latin typeface="Calibri" panose="020F0502020204030204" pitchFamily="34" charset="0"/>
                <a:ea typeface="Times New Roman" panose="02020603050405020304" pitchFamily="18" charset="0"/>
              </a:rPr>
              <a:t>Samhandling – </a:t>
            </a:r>
            <a:r>
              <a:rPr lang="nb-NO" sz="2400" dirty="0">
                <a:latin typeface="Calibri" panose="020F0502020204030204" pitchFamily="34" charset="0"/>
                <a:ea typeface="Times New Roman" panose="02020603050405020304" pitchFamily="18" charset="0"/>
              </a:rPr>
              <a:t>Kan innen helse- og omsorgstjenesten forstås som en måte å organisere det tverrfaglige samarbeidet på slik at tjenestene oppleves sammenhengende for brukeren.</a:t>
            </a:r>
            <a:r>
              <a:rPr lang="nb-NO" sz="2400" b="1" dirty="0">
                <a:latin typeface="Calibri" panose="020F0502020204030204" pitchFamily="34" charset="0"/>
                <a:ea typeface="Times New Roman" panose="02020603050405020304" pitchFamily="18" charset="0"/>
              </a:rPr>
              <a:t> </a:t>
            </a:r>
            <a:r>
              <a:rPr lang="nb-NO" sz="2400" dirty="0">
                <a:latin typeface="Calibri" panose="020F0502020204030204" pitchFamily="34" charset="0"/>
                <a:ea typeface="Times New Roman" panose="02020603050405020304" pitchFamily="18" charset="0"/>
              </a:rPr>
              <a:t>Psykiateren Unni Kristiansen har formulert noen kjennetegn på hva god samhandling innebærer: </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forstå at å lytte er viktigere enn å snakke</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være seg bevisst at det viktigste ikke er at jeg sier det, men at det blir sagt</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være i stand til å se egen kompetanse og egen begrensning</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vite hva de andre kan og hva som er deres rolle og funksjon</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evne å ta imot kontinuerlig tilbakemelding på hvordan jeg virker i samspill med andre. </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være i stand til å stå i en vedvarende prosess</a:t>
            </a:r>
            <a:endParaRPr lang="nb-NO" sz="2800" dirty="0">
              <a:latin typeface="Times New Roman" panose="02020603050405020304" pitchFamily="18" charset="0"/>
              <a:ea typeface="Times New Roman" panose="02020603050405020304" pitchFamily="18" charset="0"/>
            </a:endParaRPr>
          </a:p>
          <a:p>
            <a:pPr marL="342900" lvl="0" indent="-342900">
              <a:spcAft>
                <a:spcPts val="750"/>
              </a:spcAft>
              <a:buSzPts val="1000"/>
              <a:buFont typeface="Symbol" panose="05050102010706020507" pitchFamily="18" charset="2"/>
              <a:buChar char=""/>
              <a:tabLst>
                <a:tab pos="457200" algn="l"/>
              </a:tabLst>
            </a:pPr>
            <a:r>
              <a:rPr lang="nb-NO" sz="2400" dirty="0">
                <a:latin typeface="Calibri" panose="020F0502020204030204" pitchFamily="34" charset="0"/>
                <a:ea typeface="Times New Roman" panose="02020603050405020304" pitchFamily="18" charset="0"/>
              </a:rPr>
              <a:t>Å evne å bruke personlige egenskaper og styrker som ikke nødvendigvis har mye med fag og profesjon å gjøre, men som har mye med meg som person å gjøre. </a:t>
            </a:r>
            <a:endParaRPr lang="nb-NO"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4155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541417" y="2641926"/>
            <a:ext cx="9535886" cy="1936428"/>
          </a:xfrm>
          <a:prstGeom prst="rect">
            <a:avLst/>
          </a:prstGeom>
        </p:spPr>
        <p:txBody>
          <a:bodyPr wrap="square">
            <a:spAutoFit/>
          </a:bodyPr>
          <a:lstStyle/>
          <a:p>
            <a:pPr marL="431800">
              <a:lnSpc>
                <a:spcPct val="107000"/>
              </a:lnSpc>
              <a:spcAft>
                <a:spcPts val="800"/>
              </a:spcAft>
            </a:pPr>
            <a:r>
              <a:rPr lang="nb-NO" sz="2800" b="1" dirty="0">
                <a:latin typeface="Calibri" panose="020F0502020204030204" pitchFamily="34" charset="0"/>
                <a:ea typeface="Calibri" panose="020F0502020204030204" pitchFamily="34" charset="0"/>
                <a:cs typeface="Times New Roman" panose="02020603050405020304" pitchFamily="18" charset="0"/>
              </a:rPr>
              <a:t>Samordning : </a:t>
            </a:r>
            <a:r>
              <a:rPr lang="nb-NO" sz="2800" dirty="0">
                <a:latin typeface="Calibri" panose="020F0502020204030204" pitchFamily="34" charset="0"/>
                <a:ea typeface="Calibri" panose="020F0502020204030204" pitchFamily="34" charset="0"/>
                <a:cs typeface="Times New Roman" panose="02020603050405020304" pitchFamily="18" charset="0"/>
              </a:rPr>
              <a:t>En prosess der selve kjernen er at ulike mål, verdier, aktiviteter, ressurser eller andre premisser blir sett i sammenheng, prioritert, avveid og tilpasset hverandre (</a:t>
            </a:r>
            <a:r>
              <a:rPr lang="nb-NO"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Mot alle Odds? Veier til samordning i norsk </a:t>
            </a:r>
            <a:r>
              <a:rPr lang="nb-NO" sz="2800" u="sng" dirty="0" err="1">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forvaltning.DIFI</a:t>
            </a:r>
            <a:r>
              <a:rPr lang="nb-NO" sz="2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 2014</a:t>
            </a:r>
            <a:r>
              <a:rPr lang="nb-NO" sz="28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05678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423851" y="2641926"/>
            <a:ext cx="10058400" cy="2727029"/>
          </a:xfrm>
          <a:prstGeom prst="rect">
            <a:avLst/>
          </a:prstGeom>
        </p:spPr>
        <p:txBody>
          <a:bodyPr wrap="square">
            <a:spAutoFit/>
          </a:bodyPr>
          <a:lstStyle/>
          <a:p>
            <a:pPr marL="449580">
              <a:lnSpc>
                <a:spcPct val="107000"/>
              </a:lnSpc>
              <a:spcAft>
                <a:spcPts val="800"/>
              </a:spcAft>
            </a:pPr>
            <a:r>
              <a:rPr lang="nb-NO" sz="3200" b="1" dirty="0">
                <a:latin typeface="Calibri" panose="020F0502020204030204" pitchFamily="34" charset="0"/>
                <a:ea typeface="Calibri" panose="020F0502020204030204" pitchFamily="34" charset="0"/>
                <a:cs typeface="Times New Roman" panose="02020603050405020304" pitchFamily="18" charset="0"/>
              </a:rPr>
              <a:t>Implementering -</a:t>
            </a:r>
            <a:r>
              <a:rPr lang="nb-NO" sz="3200" dirty="0">
                <a:latin typeface="Calibri" panose="020F0502020204030204" pitchFamily="34" charset="0"/>
                <a:ea typeface="Calibri" panose="020F0502020204030204" pitchFamily="34" charset="0"/>
                <a:cs typeface="Times New Roman" panose="02020603050405020304" pitchFamily="18" charset="0"/>
              </a:rPr>
              <a:t> ….spesifikke aktiviteter som er utviklet for å omsette til  praksis en aktivitet eller program som består av kjente dimensjoner (</a:t>
            </a:r>
            <a:r>
              <a:rPr lang="nb-NO" sz="3200" dirty="0" err="1">
                <a:latin typeface="Calibri" panose="020F0502020204030204" pitchFamily="34" charset="0"/>
                <a:ea typeface="Calibri" panose="020F0502020204030204" pitchFamily="34" charset="0"/>
                <a:cs typeface="Times New Roman" panose="02020603050405020304" pitchFamily="18" charset="0"/>
              </a:rPr>
              <a:t>Fixsen</a:t>
            </a:r>
            <a:r>
              <a:rPr lang="nb-NO" sz="3200" dirty="0">
                <a:latin typeface="Calibri" panose="020F0502020204030204" pitchFamily="34" charset="0"/>
                <a:ea typeface="Calibri" panose="020F0502020204030204" pitchFamily="34" charset="0"/>
                <a:cs typeface="Times New Roman" panose="02020603050405020304" pitchFamily="18" charset="0"/>
              </a:rPr>
              <a:t> 2005:5 oversatt av Pål Roland). Implementering er prosesser hvor man «tar i bruk» kunnskap fra forskning til praksis. </a:t>
            </a:r>
          </a:p>
        </p:txBody>
      </p:sp>
    </p:spTree>
    <p:extLst>
      <p:ext uri="{BB962C8B-B14F-4D97-AF65-F5344CB8AC3E}">
        <p14:creationId xmlns:p14="http://schemas.microsoft.com/office/powerpoint/2010/main" val="4210059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106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881052" y="926850"/>
            <a:ext cx="9235440" cy="4278094"/>
          </a:xfrm>
          <a:prstGeom prst="rect">
            <a:avLst/>
          </a:prstGeom>
        </p:spPr>
        <p:txBody>
          <a:bodyPr wrap="square">
            <a:spAutoFit/>
          </a:bodyPr>
          <a:lstStyle/>
          <a:p>
            <a:r>
              <a:rPr lang="nb-NO" sz="4000" dirty="0"/>
              <a:t>«Tverrfaglig samhandling handler om å strekke seg utover de vanlige kravene til samarbeid. Det at hver tjeneste gjør sin del av oppgaven er det vi i dag kjenner som samarbeid, og det er vel og bra. Men det er ikke alltid nok». </a:t>
            </a:r>
            <a:endParaRPr lang="nb-NO" sz="4000" dirty="0" smtClean="0"/>
          </a:p>
          <a:p>
            <a:pPr algn="r"/>
            <a:r>
              <a:rPr lang="nb-NO" sz="2400" dirty="0" smtClean="0"/>
              <a:t>Kommunalsjef </a:t>
            </a:r>
            <a:r>
              <a:rPr lang="nb-NO" sz="2400" dirty="0"/>
              <a:t>Kultur og oppvekst, Jan-Erik Norder</a:t>
            </a:r>
          </a:p>
        </p:txBody>
      </p:sp>
    </p:spTree>
    <p:extLst>
      <p:ext uri="{BB962C8B-B14F-4D97-AF65-F5344CB8AC3E}">
        <p14:creationId xmlns:p14="http://schemas.microsoft.com/office/powerpoint/2010/main" val="1927623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p:nvPr/>
        </p:nvPicPr>
        <p:blipFill>
          <a:blip r:embed="rId2"/>
          <a:stretch>
            <a:fillRect/>
          </a:stretch>
        </p:blipFill>
        <p:spPr>
          <a:xfrm>
            <a:off x="3824287" y="471487"/>
            <a:ext cx="5672410" cy="2872604"/>
          </a:xfrm>
          <a:prstGeom prst="rect">
            <a:avLst/>
          </a:prstGeom>
        </p:spPr>
      </p:pic>
      <p:sp>
        <p:nvSpPr>
          <p:cNvPr id="3" name="Rektangel 2"/>
          <p:cNvSpPr/>
          <p:nvPr/>
        </p:nvSpPr>
        <p:spPr>
          <a:xfrm>
            <a:off x="3047999" y="3837190"/>
            <a:ext cx="6096000" cy="2159566"/>
          </a:xfrm>
          <a:prstGeom prst="rect">
            <a:avLst/>
          </a:prstGeom>
        </p:spPr>
        <p:txBody>
          <a:bodyPr>
            <a:spAutoFit/>
          </a:bodyPr>
          <a:lstStyle/>
          <a:p>
            <a:pPr marL="431800">
              <a:spcAft>
                <a:spcPts val="1000"/>
              </a:spcAft>
            </a:pPr>
            <a:r>
              <a:rPr lang="nb-NO" i="1" dirty="0" smtClean="0">
                <a:solidFill>
                  <a:srgbClr val="44546A"/>
                </a:solidFill>
                <a:latin typeface="Calibri" panose="020F0502020204030204" pitchFamily="34" charset="0"/>
                <a:ea typeface="Calibri" panose="020F0502020204030204" pitchFamily="34" charset="0"/>
                <a:cs typeface="Times New Roman" panose="02020603050405020304" pitchFamily="18" charset="0"/>
              </a:rPr>
              <a:t>Bedre </a:t>
            </a:r>
            <a:r>
              <a:rPr lang="nb-NO" i="1" dirty="0">
                <a:solidFill>
                  <a:srgbClr val="44546A"/>
                </a:solidFill>
                <a:latin typeface="Calibri" panose="020F0502020204030204" pitchFamily="34" charset="0"/>
                <a:ea typeface="Calibri" panose="020F0502020204030204" pitchFamily="34" charset="0"/>
                <a:cs typeface="Times New Roman" panose="02020603050405020304" pitchFamily="18" charset="0"/>
              </a:rPr>
              <a:t>Tverrfaglig Innsats. </a:t>
            </a:r>
            <a:endParaRPr lang="nb-NO" i="1" dirty="0" smtClean="0">
              <a:solidFill>
                <a:srgbClr val="44546A"/>
              </a:solidFill>
              <a:latin typeface="Calibri" panose="020F0502020204030204" pitchFamily="34" charset="0"/>
              <a:ea typeface="Calibri" panose="020F0502020204030204" pitchFamily="34" charset="0"/>
              <a:cs typeface="Times New Roman" panose="02020603050405020304" pitchFamily="18" charset="0"/>
            </a:endParaRPr>
          </a:p>
          <a:p>
            <a:pPr marL="431800">
              <a:spcAft>
                <a:spcPts val="1000"/>
              </a:spcAft>
            </a:pPr>
            <a:r>
              <a:rPr lang="nb-NO" i="1" dirty="0" smtClean="0">
                <a:solidFill>
                  <a:srgbClr val="44546A"/>
                </a:solidFill>
                <a:latin typeface="Calibri" panose="020F0502020204030204" pitchFamily="34" charset="0"/>
                <a:ea typeface="Calibri" panose="020F0502020204030204" pitchFamily="34" charset="0"/>
                <a:cs typeface="Times New Roman" panose="02020603050405020304" pitchFamily="18" charset="0"/>
              </a:rPr>
              <a:t>Brikkene </a:t>
            </a:r>
            <a:r>
              <a:rPr lang="nb-NO" i="1" dirty="0">
                <a:solidFill>
                  <a:srgbClr val="44546A"/>
                </a:solidFill>
                <a:latin typeface="Calibri" panose="020F0502020204030204" pitchFamily="34" charset="0"/>
                <a:ea typeface="Calibri" panose="020F0502020204030204" pitchFamily="34" charset="0"/>
                <a:cs typeface="Times New Roman" panose="02020603050405020304" pitchFamily="18" charset="0"/>
              </a:rPr>
              <a:t>symboliserer nivåene og antall tjenester som </a:t>
            </a:r>
            <a:r>
              <a:rPr lang="nb-NO" i="1" dirty="0" err="1">
                <a:solidFill>
                  <a:srgbClr val="44546A"/>
                </a:solidFill>
                <a:latin typeface="Calibri" panose="020F0502020204030204" pitchFamily="34" charset="0"/>
                <a:ea typeface="Calibri" panose="020F0502020204030204" pitchFamily="34" charset="0"/>
                <a:cs typeface="Times New Roman" panose="02020603050405020304" pitchFamily="18" charset="0"/>
              </a:rPr>
              <a:t>innvolveres</a:t>
            </a:r>
            <a:r>
              <a:rPr lang="nb-NO" i="1" dirty="0">
                <a:solidFill>
                  <a:srgbClr val="44546A"/>
                </a:solidFill>
                <a:latin typeface="Calibri" panose="020F0502020204030204" pitchFamily="34" charset="0"/>
                <a:ea typeface="Calibri" panose="020F0502020204030204" pitchFamily="34" charset="0"/>
                <a:cs typeface="Times New Roman" panose="02020603050405020304" pitchFamily="18" charset="0"/>
              </a:rPr>
              <a:t>. De ulike nivåene bindes sammen av brikken som strekker seg mellom nivåene. Denne symboliserer koordineringsansvaret, stafettholderen og stafettloggen som strekker seg mellom nivåene og skal sikre helhetlig og koordinert innsats uten at det blir brudd i oppfølgingen. </a:t>
            </a:r>
          </a:p>
        </p:txBody>
      </p:sp>
    </p:spTree>
    <p:extLst>
      <p:ext uri="{BB962C8B-B14F-4D97-AF65-F5344CB8AC3E}">
        <p14:creationId xmlns:p14="http://schemas.microsoft.com/office/powerpoint/2010/main" val="1523954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body" idx="1"/>
          </p:nvPr>
        </p:nvSpPr>
        <p:spPr>
          <a:xfrm>
            <a:off x="2241825" y="1920625"/>
            <a:ext cx="4701300" cy="3619200"/>
          </a:xfrm>
          <a:prstGeom prst="rect">
            <a:avLst/>
          </a:prstGeom>
        </p:spPr>
        <p:txBody>
          <a:bodyPr spcFirstLastPara="1" vert="horz" wrap="square" lIns="91425" tIns="91425" rIns="91425" bIns="91425" rtlCol="0" anchor="t" anchorCtr="0">
            <a:noAutofit/>
          </a:bodyPr>
          <a:lstStyle/>
          <a:p>
            <a:pPr marL="457200" indent="-330200">
              <a:spcBef>
                <a:spcPts val="640"/>
              </a:spcBef>
              <a:buSzPts val="1600"/>
            </a:pPr>
            <a:r>
              <a:rPr lang="en-US" sz="1600" dirty="0" err="1"/>
              <a:t>Skal</a:t>
            </a:r>
            <a:r>
              <a:rPr lang="en-US" sz="1600" dirty="0"/>
              <a:t> </a:t>
            </a:r>
            <a:r>
              <a:rPr lang="en-US" sz="1600" dirty="0" err="1"/>
              <a:t>gi</a:t>
            </a:r>
            <a:r>
              <a:rPr lang="en-US" sz="1600" dirty="0"/>
              <a:t> </a:t>
            </a:r>
            <a:r>
              <a:rPr lang="en-US" sz="1600" dirty="0" err="1"/>
              <a:t>kunnskap</a:t>
            </a:r>
            <a:r>
              <a:rPr lang="en-US" sz="1600" dirty="0"/>
              <a:t> </a:t>
            </a:r>
            <a:r>
              <a:rPr lang="en-US" sz="1600" dirty="0" err="1"/>
              <a:t>og</a:t>
            </a:r>
            <a:r>
              <a:rPr lang="en-US" sz="1600" dirty="0"/>
              <a:t> </a:t>
            </a:r>
            <a:r>
              <a:rPr lang="en-US" sz="1600" dirty="0" err="1"/>
              <a:t>engasjement</a:t>
            </a:r>
            <a:r>
              <a:rPr lang="en-US" sz="1600" dirty="0"/>
              <a:t> </a:t>
            </a:r>
            <a:r>
              <a:rPr lang="en-US" sz="1600" dirty="0" err="1"/>
              <a:t>på</a:t>
            </a:r>
            <a:r>
              <a:rPr lang="en-US" sz="1600" dirty="0"/>
              <a:t> </a:t>
            </a:r>
            <a:r>
              <a:rPr lang="en-US" sz="1600" dirty="0" err="1"/>
              <a:t>tvers</a:t>
            </a:r>
            <a:r>
              <a:rPr lang="en-US" sz="1600" dirty="0"/>
              <a:t> </a:t>
            </a:r>
            <a:r>
              <a:rPr lang="en-US" sz="1600" dirty="0" err="1"/>
              <a:t>av</a:t>
            </a:r>
            <a:r>
              <a:rPr lang="en-US" sz="1600" dirty="0"/>
              <a:t> BTI-</a:t>
            </a:r>
            <a:r>
              <a:rPr lang="en-US" sz="1600" dirty="0" err="1"/>
              <a:t>virksomhetene</a:t>
            </a:r>
            <a:r>
              <a:rPr lang="en-US" sz="1600" dirty="0"/>
              <a:t> om </a:t>
            </a:r>
            <a:r>
              <a:rPr lang="en-US" sz="1600" dirty="0" err="1"/>
              <a:t>temaer</a:t>
            </a:r>
            <a:r>
              <a:rPr lang="en-US" sz="1600" dirty="0"/>
              <a:t> </a:t>
            </a:r>
            <a:r>
              <a:rPr lang="en-US" sz="1600" dirty="0" err="1"/>
              <a:t>knyttet</a:t>
            </a:r>
            <a:r>
              <a:rPr lang="en-US" sz="1600" dirty="0"/>
              <a:t> </a:t>
            </a:r>
            <a:r>
              <a:rPr lang="en-US" sz="1600" dirty="0" err="1"/>
              <a:t>til</a:t>
            </a:r>
            <a:r>
              <a:rPr lang="en-US" sz="1600" dirty="0"/>
              <a:t> </a:t>
            </a:r>
            <a:r>
              <a:rPr lang="en-US" sz="1600" dirty="0" err="1"/>
              <a:t>arbeidet</a:t>
            </a:r>
            <a:r>
              <a:rPr lang="en-US" sz="1600" dirty="0"/>
              <a:t> med </a:t>
            </a:r>
            <a:r>
              <a:rPr lang="en-US" sz="1600" dirty="0" err="1"/>
              <a:t>tidlig</a:t>
            </a:r>
            <a:r>
              <a:rPr lang="en-US" sz="1600" dirty="0"/>
              <a:t> </a:t>
            </a:r>
            <a:r>
              <a:rPr lang="en-US" sz="1600" dirty="0" err="1"/>
              <a:t>og</a:t>
            </a:r>
            <a:r>
              <a:rPr lang="en-US" sz="1600" dirty="0"/>
              <a:t> </a:t>
            </a:r>
            <a:r>
              <a:rPr lang="en-US" sz="1600" dirty="0" err="1"/>
              <a:t>koordinert</a:t>
            </a:r>
            <a:r>
              <a:rPr lang="en-US" sz="1600" dirty="0"/>
              <a:t> </a:t>
            </a:r>
            <a:r>
              <a:rPr lang="en-US" sz="1600" dirty="0" err="1"/>
              <a:t>innsats</a:t>
            </a:r>
            <a:r>
              <a:rPr lang="en-US" sz="1600" dirty="0"/>
              <a:t>.</a:t>
            </a:r>
            <a:endParaRPr sz="1600" dirty="0"/>
          </a:p>
          <a:p>
            <a:pPr marL="457200" indent="0">
              <a:spcBef>
                <a:spcPts val="640"/>
              </a:spcBef>
              <a:buNone/>
            </a:pPr>
            <a:endParaRPr sz="1600" dirty="0"/>
          </a:p>
          <a:p>
            <a:pPr marL="457200" indent="-330200">
              <a:spcBef>
                <a:spcPts val="640"/>
              </a:spcBef>
              <a:buSzPts val="1600"/>
            </a:pPr>
            <a:r>
              <a:rPr lang="en-US" sz="1600" dirty="0" err="1"/>
              <a:t>Innholdet</a:t>
            </a:r>
            <a:r>
              <a:rPr lang="en-US" sz="1600" dirty="0"/>
              <a:t> </a:t>
            </a:r>
            <a:r>
              <a:rPr lang="en-US" sz="1600" dirty="0" err="1"/>
              <a:t>skal</a:t>
            </a:r>
            <a:r>
              <a:rPr lang="en-US" sz="1600" dirty="0"/>
              <a:t> </a:t>
            </a:r>
            <a:r>
              <a:rPr lang="en-US" sz="1600" dirty="0" err="1"/>
              <a:t>bidra</a:t>
            </a:r>
            <a:r>
              <a:rPr lang="en-US" sz="1600" dirty="0"/>
              <a:t> </a:t>
            </a:r>
            <a:r>
              <a:rPr lang="en-US" sz="1600" dirty="0" err="1"/>
              <a:t>til</a:t>
            </a:r>
            <a:r>
              <a:rPr lang="en-US" sz="1600" dirty="0"/>
              <a:t> at </a:t>
            </a:r>
            <a:r>
              <a:rPr lang="en-US" sz="1600" dirty="0" err="1"/>
              <a:t>ansatte</a:t>
            </a:r>
            <a:r>
              <a:rPr lang="en-US" sz="1600" dirty="0"/>
              <a:t> </a:t>
            </a:r>
            <a:r>
              <a:rPr lang="en-US" sz="1600" dirty="0" err="1"/>
              <a:t>blir</a:t>
            </a:r>
            <a:r>
              <a:rPr lang="en-US" sz="1600" dirty="0"/>
              <a:t> </a:t>
            </a:r>
            <a:r>
              <a:rPr lang="en-US" sz="1600" dirty="0" err="1"/>
              <a:t>kjent</a:t>
            </a:r>
            <a:r>
              <a:rPr lang="en-US" sz="1600" dirty="0"/>
              <a:t> med </a:t>
            </a:r>
            <a:r>
              <a:rPr lang="en-US" sz="1600" dirty="0" err="1"/>
              <a:t>hverandre</a:t>
            </a:r>
            <a:r>
              <a:rPr lang="en-US" sz="1600" dirty="0"/>
              <a:t> </a:t>
            </a:r>
            <a:r>
              <a:rPr lang="en-US" sz="1600" dirty="0" err="1"/>
              <a:t>og</a:t>
            </a:r>
            <a:r>
              <a:rPr lang="en-US" sz="1600" dirty="0"/>
              <a:t> den </a:t>
            </a:r>
            <a:r>
              <a:rPr lang="en-US" sz="1600" dirty="0" err="1"/>
              <a:t>fagkompetansen</a:t>
            </a:r>
            <a:r>
              <a:rPr lang="en-US" sz="1600" dirty="0"/>
              <a:t> de </a:t>
            </a:r>
            <a:r>
              <a:rPr lang="en-US" sz="1600" dirty="0" err="1"/>
              <a:t>besitter</a:t>
            </a:r>
            <a:r>
              <a:rPr lang="en-US" sz="1600" dirty="0"/>
              <a:t>, </a:t>
            </a:r>
            <a:r>
              <a:rPr lang="en-US" sz="1600" dirty="0" err="1"/>
              <a:t>aktuelle</a:t>
            </a:r>
            <a:r>
              <a:rPr lang="en-US" sz="1600" dirty="0"/>
              <a:t> </a:t>
            </a:r>
            <a:r>
              <a:rPr lang="en-US" sz="1600" dirty="0" err="1"/>
              <a:t>problemstillinger</a:t>
            </a:r>
            <a:r>
              <a:rPr lang="en-US" sz="1600" dirty="0"/>
              <a:t> for </a:t>
            </a:r>
            <a:r>
              <a:rPr lang="en-US" sz="1600" dirty="0" err="1"/>
              <a:t>ny</a:t>
            </a:r>
            <a:r>
              <a:rPr lang="en-US" sz="1600" dirty="0"/>
              <a:t> </a:t>
            </a:r>
            <a:r>
              <a:rPr lang="en-US" sz="1600" dirty="0" err="1"/>
              <a:t>samhandling</a:t>
            </a:r>
            <a:r>
              <a:rPr lang="en-US" sz="1600" dirty="0"/>
              <a:t>, </a:t>
            </a:r>
            <a:r>
              <a:rPr lang="en-US" sz="1600" dirty="0" err="1"/>
              <a:t>nye</a:t>
            </a:r>
            <a:r>
              <a:rPr lang="en-US" sz="1600" dirty="0"/>
              <a:t> </a:t>
            </a:r>
            <a:r>
              <a:rPr lang="en-US" sz="1600" dirty="0" err="1"/>
              <a:t>verktøy</a:t>
            </a:r>
            <a:r>
              <a:rPr lang="en-US" sz="1600" dirty="0"/>
              <a:t>/</a:t>
            </a:r>
            <a:r>
              <a:rPr lang="en-US" sz="1600" dirty="0" err="1"/>
              <a:t>retningslinjer</a:t>
            </a:r>
            <a:r>
              <a:rPr lang="en-US" sz="1600" dirty="0"/>
              <a:t>/</a:t>
            </a:r>
            <a:r>
              <a:rPr lang="en-US" sz="1600" dirty="0" err="1"/>
              <a:t>rutiner</a:t>
            </a:r>
            <a:r>
              <a:rPr lang="en-US" sz="1600" dirty="0"/>
              <a:t> for </a:t>
            </a:r>
            <a:r>
              <a:rPr lang="en-US" sz="1600" dirty="0" err="1"/>
              <a:t>samhandling</a:t>
            </a:r>
            <a:r>
              <a:rPr lang="en-US" sz="1600" dirty="0"/>
              <a:t> </a:t>
            </a:r>
            <a:r>
              <a:rPr lang="en-US" sz="1600" dirty="0" err="1"/>
              <a:t>osv</a:t>
            </a:r>
            <a:r>
              <a:rPr lang="en-US" sz="1600" dirty="0"/>
              <a:t>. </a:t>
            </a:r>
            <a:endParaRPr sz="1600" dirty="0"/>
          </a:p>
          <a:p>
            <a:pPr marL="457200" indent="0">
              <a:spcBef>
                <a:spcPts val="640"/>
              </a:spcBef>
              <a:buNone/>
            </a:pPr>
            <a:endParaRPr sz="1600" dirty="0"/>
          </a:p>
          <a:p>
            <a:pPr marL="457200" indent="-330200">
              <a:spcBef>
                <a:spcPts val="640"/>
              </a:spcBef>
              <a:buSzPts val="1600"/>
            </a:pPr>
            <a:r>
              <a:rPr lang="en-US" sz="1600" dirty="0"/>
              <a:t>Et </a:t>
            </a:r>
            <a:r>
              <a:rPr lang="en-US" sz="1600" dirty="0" err="1"/>
              <a:t>mål</a:t>
            </a:r>
            <a:r>
              <a:rPr lang="en-US" sz="1600" dirty="0"/>
              <a:t> </a:t>
            </a:r>
            <a:r>
              <a:rPr lang="en-US" sz="1600" dirty="0" err="1"/>
              <a:t>er</a:t>
            </a:r>
            <a:r>
              <a:rPr lang="en-US" sz="1600" dirty="0"/>
              <a:t> at </a:t>
            </a:r>
            <a:r>
              <a:rPr lang="en-US" sz="1600" dirty="0" err="1"/>
              <a:t>magasinet</a:t>
            </a:r>
            <a:r>
              <a:rPr lang="en-US" sz="1600" dirty="0"/>
              <a:t> </a:t>
            </a:r>
            <a:r>
              <a:rPr lang="en-US" sz="1600" dirty="0" err="1"/>
              <a:t>blir</a:t>
            </a:r>
            <a:r>
              <a:rPr lang="en-US" sz="1600" dirty="0"/>
              <a:t> </a:t>
            </a:r>
            <a:r>
              <a:rPr lang="en-US" sz="1600" dirty="0" err="1"/>
              <a:t>en</a:t>
            </a:r>
            <a:r>
              <a:rPr lang="en-US" sz="1600" dirty="0"/>
              <a:t> </a:t>
            </a:r>
            <a:r>
              <a:rPr lang="en-US" sz="1600" dirty="0" err="1"/>
              <a:t>felles</a:t>
            </a:r>
            <a:r>
              <a:rPr lang="en-US" sz="1600" dirty="0"/>
              <a:t> </a:t>
            </a:r>
            <a:r>
              <a:rPr lang="en-US" sz="1600" dirty="0" err="1"/>
              <a:t>informasjonsreferanse</a:t>
            </a:r>
            <a:r>
              <a:rPr lang="en-US" sz="1600" dirty="0"/>
              <a:t> for </a:t>
            </a:r>
            <a:r>
              <a:rPr lang="en-US" sz="1600" dirty="0" err="1"/>
              <a:t>flest</a:t>
            </a:r>
            <a:r>
              <a:rPr lang="en-US" sz="1600" dirty="0"/>
              <a:t> </a:t>
            </a:r>
            <a:r>
              <a:rPr lang="en-US" sz="1600" dirty="0" err="1"/>
              <a:t>mulig</a:t>
            </a:r>
            <a:r>
              <a:rPr lang="en-US" sz="1600" dirty="0"/>
              <a:t> </a:t>
            </a:r>
            <a:r>
              <a:rPr lang="en-US" sz="1600" dirty="0" err="1"/>
              <a:t>ansatte</a:t>
            </a:r>
            <a:r>
              <a:rPr lang="en-US" sz="1600" dirty="0"/>
              <a:t> </a:t>
            </a:r>
            <a:r>
              <a:rPr lang="en-US" sz="1600" dirty="0" err="1"/>
              <a:t>i</a:t>
            </a:r>
            <a:r>
              <a:rPr lang="en-US" sz="1600" dirty="0"/>
              <a:t> BTI-</a:t>
            </a:r>
            <a:r>
              <a:rPr lang="en-US" sz="1600" dirty="0" err="1"/>
              <a:t>virksomheter</a:t>
            </a:r>
            <a:endParaRPr sz="1600" dirty="0"/>
          </a:p>
          <a:p>
            <a:pPr marL="0" indent="0">
              <a:spcBef>
                <a:spcPts val="640"/>
              </a:spcBef>
              <a:buNone/>
            </a:pPr>
            <a:endParaRPr dirty="0"/>
          </a:p>
        </p:txBody>
      </p:sp>
      <p:sp>
        <p:nvSpPr>
          <p:cNvPr id="87" name="Google Shape;87;p17"/>
          <p:cNvSpPr txBox="1">
            <a:spLocks noGrp="1"/>
          </p:cNvSpPr>
          <p:nvPr>
            <p:ph type="title"/>
          </p:nvPr>
        </p:nvSpPr>
        <p:spPr>
          <a:xfrm>
            <a:off x="2241825" y="1063225"/>
            <a:ext cx="7836600" cy="857400"/>
          </a:xfrm>
          <a:prstGeom prst="rect">
            <a:avLst/>
          </a:prstGeom>
        </p:spPr>
        <p:txBody>
          <a:bodyPr spcFirstLastPara="1" vert="horz" wrap="square" lIns="91425" tIns="91425" rIns="91425" bIns="91425" rtlCol="0" anchor="ctr" anchorCtr="0">
            <a:noAutofit/>
          </a:bodyPr>
          <a:lstStyle/>
          <a:p>
            <a:pPr>
              <a:spcBef>
                <a:spcPts val="0"/>
              </a:spcBef>
            </a:pPr>
            <a:r>
              <a:rPr lang="en-US"/>
              <a:t>Magasinet Se meg!</a:t>
            </a:r>
            <a:endParaRPr/>
          </a:p>
        </p:txBody>
      </p:sp>
      <p:pic>
        <p:nvPicPr>
          <p:cNvPr id="88" name="Google Shape;88;p17">
            <a:hlinkClick r:id="rId3"/>
          </p:cNvPr>
          <p:cNvPicPr preferRelativeResize="0"/>
          <p:nvPr/>
        </p:nvPicPr>
        <p:blipFill>
          <a:blip r:embed="rId4">
            <a:alphaModFix/>
          </a:blip>
          <a:stretch>
            <a:fillRect/>
          </a:stretch>
        </p:blipFill>
        <p:spPr>
          <a:xfrm rot="218108">
            <a:off x="7975736" y="1059371"/>
            <a:ext cx="3172427" cy="4384295"/>
          </a:xfrm>
          <a:prstGeom prst="rect">
            <a:avLst/>
          </a:prstGeom>
          <a:noFill/>
          <a:ln>
            <a:noFill/>
          </a:ln>
          <a:effectLst>
            <a:outerShdw blurRad="57150" dist="19050" dir="5400000" algn="bl" rotWithShape="0">
              <a:srgbClr val="000000">
                <a:alpha val="50000"/>
              </a:srgbClr>
            </a:outerShdw>
          </a:effectLst>
        </p:spPr>
      </p:pic>
      <p:sp>
        <p:nvSpPr>
          <p:cNvPr id="2" name="TekstSylinder 1"/>
          <p:cNvSpPr txBox="1"/>
          <p:nvPr/>
        </p:nvSpPr>
        <p:spPr>
          <a:xfrm>
            <a:off x="6943126" y="5732801"/>
            <a:ext cx="1793631" cy="378070"/>
          </a:xfrm>
          <a:prstGeom prst="rect">
            <a:avLst/>
          </a:prstGeom>
          <a:noFill/>
        </p:spPr>
        <p:txBody>
          <a:bodyPr wrap="square" rtlCol="0">
            <a:spAutoFit/>
          </a:bodyPr>
          <a:lstStyle/>
          <a:p>
            <a:r>
              <a:rPr lang="nb-NO" dirty="0">
                <a:hlinkClick r:id="rId3"/>
              </a:rPr>
              <a:t>SE MEG # 1</a:t>
            </a:r>
            <a:endParaRPr lang="nb-NO" dirty="0"/>
          </a:p>
        </p:txBody>
      </p:sp>
    </p:spTree>
    <p:extLst>
      <p:ext uri="{BB962C8B-B14F-4D97-AF65-F5344CB8AC3E}">
        <p14:creationId xmlns:p14="http://schemas.microsoft.com/office/powerpoint/2010/main" val="4111403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body" idx="1"/>
          </p:nvPr>
        </p:nvSpPr>
        <p:spPr>
          <a:xfrm>
            <a:off x="2241825" y="1920625"/>
            <a:ext cx="4701300" cy="3619200"/>
          </a:xfrm>
          <a:prstGeom prst="rect">
            <a:avLst/>
          </a:prstGeom>
        </p:spPr>
        <p:txBody>
          <a:bodyPr spcFirstLastPara="1" vert="horz" wrap="square" lIns="91425" tIns="91425" rIns="91425" bIns="91425" rtlCol="0" anchor="t" anchorCtr="0">
            <a:noAutofit/>
          </a:bodyPr>
          <a:lstStyle/>
          <a:p>
            <a:pPr marL="457200" indent="-330200">
              <a:spcBef>
                <a:spcPts val="640"/>
              </a:spcBef>
              <a:buSzPts val="1600"/>
            </a:pPr>
            <a:r>
              <a:rPr lang="en-US" sz="1600" dirty="0" err="1"/>
              <a:t>Skal</a:t>
            </a:r>
            <a:r>
              <a:rPr lang="en-US" sz="1600" dirty="0"/>
              <a:t> </a:t>
            </a:r>
            <a:r>
              <a:rPr lang="en-US" sz="1600" dirty="0" err="1"/>
              <a:t>gi</a:t>
            </a:r>
            <a:r>
              <a:rPr lang="en-US" sz="1600" dirty="0"/>
              <a:t> </a:t>
            </a:r>
            <a:r>
              <a:rPr lang="en-US" sz="1600" dirty="0" err="1"/>
              <a:t>kunnskap</a:t>
            </a:r>
            <a:r>
              <a:rPr lang="en-US" sz="1600" dirty="0"/>
              <a:t> </a:t>
            </a:r>
            <a:r>
              <a:rPr lang="en-US" sz="1600" dirty="0" err="1"/>
              <a:t>og</a:t>
            </a:r>
            <a:r>
              <a:rPr lang="en-US" sz="1600" dirty="0"/>
              <a:t> </a:t>
            </a:r>
            <a:r>
              <a:rPr lang="en-US" sz="1600" dirty="0" err="1"/>
              <a:t>engasjement</a:t>
            </a:r>
            <a:r>
              <a:rPr lang="en-US" sz="1600" dirty="0"/>
              <a:t> </a:t>
            </a:r>
            <a:r>
              <a:rPr lang="en-US" sz="1600" dirty="0" err="1"/>
              <a:t>på</a:t>
            </a:r>
            <a:r>
              <a:rPr lang="en-US" sz="1600" dirty="0"/>
              <a:t> </a:t>
            </a:r>
            <a:r>
              <a:rPr lang="en-US" sz="1600" dirty="0" err="1"/>
              <a:t>tvers</a:t>
            </a:r>
            <a:r>
              <a:rPr lang="en-US" sz="1600" dirty="0"/>
              <a:t> </a:t>
            </a:r>
            <a:r>
              <a:rPr lang="en-US" sz="1600" dirty="0" err="1"/>
              <a:t>av</a:t>
            </a:r>
            <a:r>
              <a:rPr lang="en-US" sz="1600" dirty="0"/>
              <a:t> BTI-</a:t>
            </a:r>
            <a:r>
              <a:rPr lang="en-US" sz="1600" dirty="0" err="1"/>
              <a:t>virksomhetene</a:t>
            </a:r>
            <a:r>
              <a:rPr lang="en-US" sz="1600" dirty="0"/>
              <a:t> om </a:t>
            </a:r>
            <a:r>
              <a:rPr lang="en-US" sz="1600" dirty="0" err="1"/>
              <a:t>temaer</a:t>
            </a:r>
            <a:r>
              <a:rPr lang="en-US" sz="1600" dirty="0"/>
              <a:t> </a:t>
            </a:r>
            <a:r>
              <a:rPr lang="en-US" sz="1600" dirty="0" err="1"/>
              <a:t>knyttet</a:t>
            </a:r>
            <a:r>
              <a:rPr lang="en-US" sz="1600" dirty="0"/>
              <a:t> </a:t>
            </a:r>
            <a:r>
              <a:rPr lang="en-US" sz="1600" dirty="0" err="1"/>
              <a:t>til</a:t>
            </a:r>
            <a:r>
              <a:rPr lang="en-US" sz="1600" dirty="0"/>
              <a:t> </a:t>
            </a:r>
            <a:r>
              <a:rPr lang="en-US" sz="1600" dirty="0" err="1"/>
              <a:t>arbeidet</a:t>
            </a:r>
            <a:r>
              <a:rPr lang="en-US" sz="1600" dirty="0"/>
              <a:t> med </a:t>
            </a:r>
            <a:r>
              <a:rPr lang="en-US" sz="1600" dirty="0" err="1"/>
              <a:t>tidlig</a:t>
            </a:r>
            <a:r>
              <a:rPr lang="en-US" sz="1600" dirty="0"/>
              <a:t> </a:t>
            </a:r>
            <a:r>
              <a:rPr lang="en-US" sz="1600" dirty="0" err="1"/>
              <a:t>og</a:t>
            </a:r>
            <a:r>
              <a:rPr lang="en-US" sz="1600" dirty="0"/>
              <a:t> </a:t>
            </a:r>
            <a:r>
              <a:rPr lang="en-US" sz="1600" dirty="0" err="1"/>
              <a:t>koordinert</a:t>
            </a:r>
            <a:r>
              <a:rPr lang="en-US" sz="1600" dirty="0"/>
              <a:t> </a:t>
            </a:r>
            <a:r>
              <a:rPr lang="en-US" sz="1600" dirty="0" err="1"/>
              <a:t>innsats</a:t>
            </a:r>
            <a:r>
              <a:rPr lang="en-US" sz="1600" dirty="0"/>
              <a:t>.</a:t>
            </a:r>
            <a:endParaRPr sz="1600" dirty="0"/>
          </a:p>
          <a:p>
            <a:pPr marL="457200" indent="0">
              <a:spcBef>
                <a:spcPts val="640"/>
              </a:spcBef>
              <a:buNone/>
            </a:pPr>
            <a:endParaRPr sz="1600" dirty="0"/>
          </a:p>
          <a:p>
            <a:pPr marL="457200" indent="-330200">
              <a:spcBef>
                <a:spcPts val="640"/>
              </a:spcBef>
              <a:buSzPts val="1600"/>
            </a:pPr>
            <a:r>
              <a:rPr lang="en-US" sz="1600" dirty="0" err="1"/>
              <a:t>Innholdet</a:t>
            </a:r>
            <a:r>
              <a:rPr lang="en-US" sz="1600" dirty="0"/>
              <a:t> </a:t>
            </a:r>
            <a:r>
              <a:rPr lang="en-US" sz="1600" dirty="0" err="1"/>
              <a:t>skal</a:t>
            </a:r>
            <a:r>
              <a:rPr lang="en-US" sz="1600" dirty="0"/>
              <a:t> </a:t>
            </a:r>
            <a:r>
              <a:rPr lang="en-US" sz="1600" dirty="0" err="1"/>
              <a:t>bidra</a:t>
            </a:r>
            <a:r>
              <a:rPr lang="en-US" sz="1600" dirty="0"/>
              <a:t> </a:t>
            </a:r>
            <a:r>
              <a:rPr lang="en-US" sz="1600" dirty="0" err="1"/>
              <a:t>til</a:t>
            </a:r>
            <a:r>
              <a:rPr lang="en-US" sz="1600" dirty="0"/>
              <a:t> at </a:t>
            </a:r>
            <a:r>
              <a:rPr lang="en-US" sz="1600" dirty="0" err="1"/>
              <a:t>ansatte</a:t>
            </a:r>
            <a:r>
              <a:rPr lang="en-US" sz="1600" dirty="0"/>
              <a:t> </a:t>
            </a:r>
            <a:r>
              <a:rPr lang="en-US" sz="1600" dirty="0" err="1"/>
              <a:t>blir</a:t>
            </a:r>
            <a:r>
              <a:rPr lang="en-US" sz="1600" dirty="0"/>
              <a:t> </a:t>
            </a:r>
            <a:r>
              <a:rPr lang="en-US" sz="1600" dirty="0" err="1"/>
              <a:t>kjent</a:t>
            </a:r>
            <a:r>
              <a:rPr lang="en-US" sz="1600" dirty="0"/>
              <a:t> med </a:t>
            </a:r>
            <a:r>
              <a:rPr lang="en-US" sz="1600" dirty="0" err="1"/>
              <a:t>hverandre</a:t>
            </a:r>
            <a:r>
              <a:rPr lang="en-US" sz="1600" dirty="0"/>
              <a:t> </a:t>
            </a:r>
            <a:r>
              <a:rPr lang="en-US" sz="1600" dirty="0" err="1"/>
              <a:t>og</a:t>
            </a:r>
            <a:r>
              <a:rPr lang="en-US" sz="1600" dirty="0"/>
              <a:t> den </a:t>
            </a:r>
            <a:r>
              <a:rPr lang="en-US" sz="1600" dirty="0" err="1"/>
              <a:t>fagkompetansen</a:t>
            </a:r>
            <a:r>
              <a:rPr lang="en-US" sz="1600" dirty="0"/>
              <a:t> de </a:t>
            </a:r>
            <a:r>
              <a:rPr lang="en-US" sz="1600" dirty="0" err="1"/>
              <a:t>besitter</a:t>
            </a:r>
            <a:r>
              <a:rPr lang="en-US" sz="1600" dirty="0"/>
              <a:t>, </a:t>
            </a:r>
            <a:r>
              <a:rPr lang="en-US" sz="1600" dirty="0" err="1"/>
              <a:t>aktuelle</a:t>
            </a:r>
            <a:r>
              <a:rPr lang="en-US" sz="1600" dirty="0"/>
              <a:t> </a:t>
            </a:r>
            <a:r>
              <a:rPr lang="en-US" sz="1600" dirty="0" err="1"/>
              <a:t>problemstillinger</a:t>
            </a:r>
            <a:r>
              <a:rPr lang="en-US" sz="1600" dirty="0"/>
              <a:t> for </a:t>
            </a:r>
            <a:r>
              <a:rPr lang="en-US" sz="1600" dirty="0" err="1"/>
              <a:t>ny</a:t>
            </a:r>
            <a:r>
              <a:rPr lang="en-US" sz="1600" dirty="0"/>
              <a:t> </a:t>
            </a:r>
            <a:r>
              <a:rPr lang="en-US" sz="1600" dirty="0" err="1"/>
              <a:t>samhandling</a:t>
            </a:r>
            <a:r>
              <a:rPr lang="en-US" sz="1600" dirty="0"/>
              <a:t>, </a:t>
            </a:r>
            <a:r>
              <a:rPr lang="en-US" sz="1600" dirty="0" err="1"/>
              <a:t>nye</a:t>
            </a:r>
            <a:r>
              <a:rPr lang="en-US" sz="1600" dirty="0"/>
              <a:t> </a:t>
            </a:r>
            <a:r>
              <a:rPr lang="en-US" sz="1600" dirty="0" err="1"/>
              <a:t>verktøy</a:t>
            </a:r>
            <a:r>
              <a:rPr lang="en-US" sz="1600" dirty="0"/>
              <a:t>/</a:t>
            </a:r>
            <a:r>
              <a:rPr lang="en-US" sz="1600" dirty="0" err="1"/>
              <a:t>retningslinjer</a:t>
            </a:r>
            <a:r>
              <a:rPr lang="en-US" sz="1600" dirty="0"/>
              <a:t>/</a:t>
            </a:r>
            <a:r>
              <a:rPr lang="en-US" sz="1600" dirty="0" err="1"/>
              <a:t>rutiner</a:t>
            </a:r>
            <a:r>
              <a:rPr lang="en-US" sz="1600" dirty="0"/>
              <a:t> for </a:t>
            </a:r>
            <a:r>
              <a:rPr lang="en-US" sz="1600" dirty="0" err="1"/>
              <a:t>samhandling</a:t>
            </a:r>
            <a:r>
              <a:rPr lang="en-US" sz="1600" dirty="0"/>
              <a:t> </a:t>
            </a:r>
            <a:r>
              <a:rPr lang="en-US" sz="1600" dirty="0" err="1"/>
              <a:t>osv</a:t>
            </a:r>
            <a:r>
              <a:rPr lang="en-US" sz="1600" dirty="0"/>
              <a:t>. </a:t>
            </a:r>
            <a:endParaRPr sz="1600" dirty="0"/>
          </a:p>
          <a:p>
            <a:pPr marL="457200" indent="0">
              <a:spcBef>
                <a:spcPts val="640"/>
              </a:spcBef>
              <a:buNone/>
            </a:pPr>
            <a:endParaRPr sz="1600" dirty="0"/>
          </a:p>
          <a:p>
            <a:pPr marL="457200" indent="-330200">
              <a:spcBef>
                <a:spcPts val="640"/>
              </a:spcBef>
              <a:buSzPts val="1600"/>
            </a:pPr>
            <a:r>
              <a:rPr lang="en-US" sz="1600" dirty="0"/>
              <a:t>Et </a:t>
            </a:r>
            <a:r>
              <a:rPr lang="en-US" sz="1600" dirty="0" err="1"/>
              <a:t>mål</a:t>
            </a:r>
            <a:r>
              <a:rPr lang="en-US" sz="1600" dirty="0"/>
              <a:t> </a:t>
            </a:r>
            <a:r>
              <a:rPr lang="en-US" sz="1600" dirty="0" err="1"/>
              <a:t>er</a:t>
            </a:r>
            <a:r>
              <a:rPr lang="en-US" sz="1600" dirty="0"/>
              <a:t> at </a:t>
            </a:r>
            <a:r>
              <a:rPr lang="en-US" sz="1600" dirty="0" err="1"/>
              <a:t>magasinet</a:t>
            </a:r>
            <a:r>
              <a:rPr lang="en-US" sz="1600" dirty="0"/>
              <a:t> </a:t>
            </a:r>
            <a:r>
              <a:rPr lang="en-US" sz="1600" dirty="0" err="1"/>
              <a:t>blir</a:t>
            </a:r>
            <a:r>
              <a:rPr lang="en-US" sz="1600" dirty="0"/>
              <a:t> </a:t>
            </a:r>
            <a:r>
              <a:rPr lang="en-US" sz="1600" dirty="0" err="1"/>
              <a:t>en</a:t>
            </a:r>
            <a:r>
              <a:rPr lang="en-US" sz="1600" dirty="0"/>
              <a:t> </a:t>
            </a:r>
            <a:r>
              <a:rPr lang="en-US" sz="1600" dirty="0" err="1"/>
              <a:t>felles</a:t>
            </a:r>
            <a:r>
              <a:rPr lang="en-US" sz="1600" dirty="0"/>
              <a:t> </a:t>
            </a:r>
            <a:r>
              <a:rPr lang="en-US" sz="1600" dirty="0" err="1"/>
              <a:t>informasjonsreferanse</a:t>
            </a:r>
            <a:r>
              <a:rPr lang="en-US" sz="1600" dirty="0"/>
              <a:t> for </a:t>
            </a:r>
            <a:r>
              <a:rPr lang="en-US" sz="1600" dirty="0" err="1"/>
              <a:t>flest</a:t>
            </a:r>
            <a:r>
              <a:rPr lang="en-US" sz="1600" dirty="0"/>
              <a:t> </a:t>
            </a:r>
            <a:r>
              <a:rPr lang="en-US" sz="1600" dirty="0" err="1"/>
              <a:t>mulig</a:t>
            </a:r>
            <a:r>
              <a:rPr lang="en-US" sz="1600" dirty="0"/>
              <a:t> </a:t>
            </a:r>
            <a:r>
              <a:rPr lang="en-US" sz="1600" dirty="0" err="1"/>
              <a:t>ansatte</a:t>
            </a:r>
            <a:r>
              <a:rPr lang="en-US" sz="1600" dirty="0"/>
              <a:t> </a:t>
            </a:r>
            <a:r>
              <a:rPr lang="en-US" sz="1600" dirty="0" err="1"/>
              <a:t>i</a:t>
            </a:r>
            <a:r>
              <a:rPr lang="en-US" sz="1600" dirty="0"/>
              <a:t> BTI-</a:t>
            </a:r>
            <a:r>
              <a:rPr lang="en-US" sz="1600" dirty="0" err="1"/>
              <a:t>virksomheter</a:t>
            </a:r>
            <a:endParaRPr sz="1600" dirty="0"/>
          </a:p>
          <a:p>
            <a:pPr marL="0" indent="0">
              <a:spcBef>
                <a:spcPts val="640"/>
              </a:spcBef>
              <a:buNone/>
            </a:pPr>
            <a:endParaRPr dirty="0"/>
          </a:p>
        </p:txBody>
      </p:sp>
      <p:sp>
        <p:nvSpPr>
          <p:cNvPr id="87" name="Google Shape;87;p17"/>
          <p:cNvSpPr txBox="1">
            <a:spLocks noGrp="1"/>
          </p:cNvSpPr>
          <p:nvPr>
            <p:ph type="title"/>
          </p:nvPr>
        </p:nvSpPr>
        <p:spPr>
          <a:xfrm>
            <a:off x="2241825" y="1063225"/>
            <a:ext cx="7836600" cy="857400"/>
          </a:xfrm>
          <a:prstGeom prst="rect">
            <a:avLst/>
          </a:prstGeom>
        </p:spPr>
        <p:txBody>
          <a:bodyPr spcFirstLastPara="1" vert="horz" wrap="square" lIns="91425" tIns="91425" rIns="91425" bIns="91425" rtlCol="0" anchor="ctr" anchorCtr="0">
            <a:noAutofit/>
          </a:bodyPr>
          <a:lstStyle/>
          <a:p>
            <a:pPr>
              <a:spcBef>
                <a:spcPts val="0"/>
              </a:spcBef>
            </a:pPr>
            <a:r>
              <a:rPr lang="en-US"/>
              <a:t>Magasinet Se meg!</a:t>
            </a:r>
            <a:endParaRPr/>
          </a:p>
        </p:txBody>
      </p:sp>
      <p:pic>
        <p:nvPicPr>
          <p:cNvPr id="88" name="Google Shape;88;p17">
            <a:hlinkClick r:id="rId3"/>
          </p:cNvPr>
          <p:cNvPicPr preferRelativeResize="0"/>
          <p:nvPr/>
        </p:nvPicPr>
        <p:blipFill>
          <a:blip r:embed="rId4">
            <a:alphaModFix/>
          </a:blip>
          <a:stretch>
            <a:fillRect/>
          </a:stretch>
        </p:blipFill>
        <p:spPr>
          <a:xfrm rot="218108">
            <a:off x="7975737" y="1252346"/>
            <a:ext cx="3172427" cy="4384295"/>
          </a:xfrm>
          <a:prstGeom prst="rect">
            <a:avLst/>
          </a:prstGeom>
          <a:noFill/>
          <a:ln>
            <a:noFill/>
          </a:ln>
          <a:effectLst>
            <a:outerShdw blurRad="57150" dist="19050" dir="5400000" algn="bl" rotWithShape="0">
              <a:srgbClr val="000000">
                <a:alpha val="50000"/>
              </a:srgbClr>
            </a:outerShdw>
          </a:effectLst>
        </p:spPr>
      </p:pic>
      <p:sp>
        <p:nvSpPr>
          <p:cNvPr id="2" name="TekstSylinder 1"/>
          <p:cNvSpPr txBox="1"/>
          <p:nvPr/>
        </p:nvSpPr>
        <p:spPr>
          <a:xfrm>
            <a:off x="6943126" y="5732801"/>
            <a:ext cx="1793631" cy="378070"/>
          </a:xfrm>
          <a:prstGeom prst="rect">
            <a:avLst/>
          </a:prstGeom>
          <a:noFill/>
        </p:spPr>
        <p:txBody>
          <a:bodyPr wrap="square" rtlCol="0">
            <a:spAutoFit/>
          </a:bodyPr>
          <a:lstStyle/>
          <a:p>
            <a:r>
              <a:rPr lang="nb-NO" dirty="0">
                <a:hlinkClick r:id="rId3"/>
              </a:rPr>
              <a:t>SE MEG # 1</a:t>
            </a:r>
            <a:endParaRPr lang="nb-NO" dirty="0"/>
          </a:p>
        </p:txBody>
      </p:sp>
    </p:spTree>
    <p:extLst>
      <p:ext uri="{BB962C8B-B14F-4D97-AF65-F5344CB8AC3E}">
        <p14:creationId xmlns:p14="http://schemas.microsoft.com/office/powerpoint/2010/main" val="3307823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048000" y="858040"/>
            <a:ext cx="6096000" cy="5141920"/>
          </a:xfrm>
          <a:prstGeom prst="rect">
            <a:avLst/>
          </a:prstGeom>
        </p:spPr>
        <p:txBody>
          <a:bodyPr>
            <a:spAutoFit/>
          </a:bodyPr>
          <a:lstStyle/>
          <a:p>
            <a:pPr marL="431800">
              <a:lnSpc>
                <a:spcPct val="107000"/>
              </a:lnSpc>
              <a:spcAft>
                <a:spcPts val="800"/>
              </a:spcAft>
            </a:pPr>
            <a:r>
              <a:rPr lang="nb-NO" dirty="0">
                <a:latin typeface="Calibri" panose="020F0502020204030204" pitchFamily="34" charset="0"/>
                <a:ea typeface="Calibri" panose="020F0502020204030204" pitchFamily="34" charset="0"/>
                <a:cs typeface="Times New Roman" panose="02020603050405020304" pitchFamily="18" charset="0"/>
              </a:rPr>
              <a:t>BTI modellen  består av tre elementer: </a:t>
            </a:r>
          </a:p>
          <a:p>
            <a:pPr marL="431800">
              <a:lnSpc>
                <a:spcPct val="107000"/>
              </a:lnSpc>
              <a:spcAft>
                <a:spcPts val="800"/>
              </a:spcAft>
            </a:pPr>
            <a:r>
              <a:rPr lang="nb-NO" b="1" dirty="0">
                <a:latin typeface="Calibri" panose="020F0502020204030204" pitchFamily="34" charset="0"/>
                <a:ea typeface="Calibri" panose="020F0502020204030204" pitchFamily="34" charset="0"/>
                <a:cs typeface="Times New Roman" panose="02020603050405020304" pitchFamily="18" charset="0"/>
              </a:rPr>
              <a:t>Stafettlogg</a:t>
            </a:r>
            <a:r>
              <a:rPr lang="nb-NO" dirty="0">
                <a:latin typeface="Calibri" panose="020F0502020204030204" pitchFamily="34" charset="0"/>
                <a:ea typeface="Calibri" panose="020F0502020204030204" pitchFamily="34" charset="0"/>
                <a:cs typeface="Times New Roman" panose="02020603050405020304" pitchFamily="18" charset="0"/>
              </a:rPr>
              <a:t> - Et dokumentasjonsverktøy, digitalt eller skriftlig,  som skal følge den enkelte saken. Stafettloggen har som formål å sikre informasjonsflyt og ansvarsforhold, unngå oppfølgingsbrudd samt dokumentere og evaluere innsatsen. Stafettloggen skal være tilgjengelig for foreldre/foresatte og bidra til medvirkning. </a:t>
            </a:r>
          </a:p>
          <a:p>
            <a:pPr marL="431800">
              <a:lnSpc>
                <a:spcPct val="107000"/>
              </a:lnSpc>
              <a:spcAft>
                <a:spcPts val="800"/>
              </a:spcAft>
            </a:pPr>
            <a:r>
              <a:rPr lang="nb-NO" b="1" dirty="0">
                <a:latin typeface="Calibri" panose="020F0502020204030204" pitchFamily="34" charset="0"/>
                <a:ea typeface="Calibri" panose="020F0502020204030204" pitchFamily="34" charset="0"/>
                <a:cs typeface="Times New Roman" panose="02020603050405020304" pitchFamily="18" charset="0"/>
              </a:rPr>
              <a:t>Stafettholder</a:t>
            </a:r>
            <a:r>
              <a:rPr lang="nb-NO" dirty="0">
                <a:latin typeface="Calibri" panose="020F0502020204030204" pitchFamily="34" charset="0"/>
                <a:ea typeface="Calibri" panose="020F0502020204030204" pitchFamily="34" charset="0"/>
                <a:cs typeface="Times New Roman" panose="02020603050405020304" pitchFamily="18" charset="0"/>
              </a:rPr>
              <a:t> – En koordinator som til enhver tid har ansvar for å koordinere arbeidet, gjennomføre møter, ivareta samordning og følge opp stafettloggen. </a:t>
            </a:r>
            <a:r>
              <a:rPr lang="nb-NO" dirty="0" smtClean="0">
                <a:latin typeface="Calibri" panose="020F0502020204030204" pitchFamily="34" charset="0"/>
                <a:ea typeface="Calibri" panose="020F0502020204030204" pitchFamily="34" charset="0"/>
                <a:cs typeface="Times New Roman" panose="02020603050405020304" pitchFamily="18" charset="0"/>
              </a:rPr>
              <a:t>Tydeliggjøring </a:t>
            </a:r>
            <a:r>
              <a:rPr lang="nb-NO" dirty="0">
                <a:latin typeface="Calibri" panose="020F0502020204030204" pitchFamily="34" charset="0"/>
                <a:ea typeface="Calibri" panose="020F0502020204030204" pitchFamily="34" charset="0"/>
                <a:cs typeface="Times New Roman" panose="02020603050405020304" pitchFamily="18" charset="0"/>
              </a:rPr>
              <a:t>av hvem som koordinerer arbeidet skal bidra til å unngå oppfølgingsbrudd. </a:t>
            </a:r>
          </a:p>
          <a:p>
            <a:pPr marL="431800">
              <a:lnSpc>
                <a:spcPct val="107000"/>
              </a:lnSpc>
              <a:spcAft>
                <a:spcPts val="800"/>
              </a:spcAft>
            </a:pPr>
            <a:r>
              <a:rPr lang="nb-NO" b="1" dirty="0">
                <a:latin typeface="Calibri" panose="020F0502020204030204" pitchFamily="34" charset="0"/>
                <a:ea typeface="Calibri" panose="020F0502020204030204" pitchFamily="34" charset="0"/>
                <a:cs typeface="Times New Roman" panose="02020603050405020304" pitchFamily="18" charset="0"/>
              </a:rPr>
              <a:t>Handlingsveiledere</a:t>
            </a:r>
            <a:r>
              <a:rPr lang="nb-NO" dirty="0">
                <a:latin typeface="Calibri" panose="020F0502020204030204" pitchFamily="34" charset="0"/>
                <a:ea typeface="Calibri" panose="020F0502020204030204" pitchFamily="34" charset="0"/>
                <a:cs typeface="Times New Roman" panose="02020603050405020304" pitchFamily="18" charset="0"/>
              </a:rPr>
              <a:t> – Handlingsveileder som beskriver prosessen trinnvis i tverrfaglig /</a:t>
            </a:r>
            <a:r>
              <a:rPr lang="nb-NO" dirty="0" err="1" smtClean="0">
                <a:latin typeface="Calibri" panose="020F0502020204030204" pitchFamily="34" charset="0"/>
                <a:ea typeface="Calibri" panose="020F0502020204030204" pitchFamily="34" charset="0"/>
                <a:cs typeface="Times New Roman" panose="02020603050405020304" pitchFamily="18" charset="0"/>
              </a:rPr>
              <a:t>tverrrsektoriell</a:t>
            </a:r>
            <a:r>
              <a:rPr lang="nb-NO" dirty="0" smtClean="0">
                <a:latin typeface="Calibri" panose="020F0502020204030204" pitchFamily="34" charset="0"/>
                <a:ea typeface="Calibri" panose="020F0502020204030204" pitchFamily="34" charset="0"/>
                <a:cs typeface="Times New Roman" panose="02020603050405020304" pitchFamily="18" charset="0"/>
              </a:rPr>
              <a:t> </a:t>
            </a:r>
            <a:r>
              <a:rPr lang="nb-NO" dirty="0">
                <a:latin typeface="Calibri" panose="020F0502020204030204" pitchFamily="34" charset="0"/>
                <a:ea typeface="Calibri" panose="020F0502020204030204" pitchFamily="34" charset="0"/>
                <a:cs typeface="Times New Roman" panose="02020603050405020304" pitchFamily="18" charset="0"/>
              </a:rPr>
              <a:t>samordning. Handlingsveilederen skal ta medarbeidere fra bekymring til handling. </a:t>
            </a:r>
          </a:p>
        </p:txBody>
      </p:sp>
    </p:spTree>
    <p:extLst>
      <p:ext uri="{BB962C8B-B14F-4D97-AF65-F5344CB8AC3E}">
        <p14:creationId xmlns:p14="http://schemas.microsoft.com/office/powerpoint/2010/main" val="3365323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084218" y="803330"/>
            <a:ext cx="10319657" cy="5163593"/>
          </a:xfrm>
          <a:prstGeom prst="rect">
            <a:avLst/>
          </a:prstGeom>
        </p:spPr>
        <p:txBody>
          <a:bodyPr wrap="square">
            <a:spAutoFit/>
          </a:bodyPr>
          <a:lstStyle/>
          <a:p>
            <a:pPr marL="274320">
              <a:lnSpc>
                <a:spcPct val="107000"/>
              </a:lnSpc>
              <a:spcAft>
                <a:spcPts val="600"/>
              </a:spcAft>
            </a:pPr>
            <a:r>
              <a:rPr lang="nb-NO" sz="2800" b="1" dirty="0">
                <a:latin typeface="Calibri" panose="020F0502020204030204" pitchFamily="34" charset="0"/>
                <a:ea typeface="Calibri" panose="020F0502020204030204" pitchFamily="34" charset="0"/>
                <a:cs typeface="Times New Roman" panose="02020603050405020304" pitchFamily="18" charset="0"/>
              </a:rPr>
              <a:t>Utsatte barn og unge</a:t>
            </a:r>
            <a:r>
              <a:rPr lang="nb-NO" sz="2800" dirty="0">
                <a:latin typeface="Calibri" panose="020F0502020204030204" pitchFamily="34" charset="0"/>
                <a:ea typeface="Calibri" panose="020F0502020204030204" pitchFamily="34" charset="0"/>
                <a:cs typeface="Times New Roman" panose="02020603050405020304" pitchFamily="18" charset="0"/>
              </a:rPr>
              <a:t> – I 0-24 samarbeidet forklares utsatte barn og unge på følgende måte: «Barn og unge med risiko for å utvikle problemer som kan lede til mangelfull </a:t>
            </a:r>
            <a:r>
              <a:rPr lang="nb-NO" sz="2800" dirty="0" err="1">
                <a:latin typeface="Calibri" panose="020F0502020204030204" pitchFamily="34" charset="0"/>
                <a:ea typeface="Calibri" panose="020F0502020204030204" pitchFamily="34" charset="0"/>
                <a:cs typeface="Times New Roman" panose="02020603050405020304" pitchFamily="18" charset="0"/>
              </a:rPr>
              <a:t>gurnnopplæring</a:t>
            </a:r>
            <a:r>
              <a:rPr lang="nb-NO" sz="2800" dirty="0">
                <a:latin typeface="Calibri" panose="020F0502020204030204" pitchFamily="34" charset="0"/>
                <a:ea typeface="Calibri" panose="020F0502020204030204" pitchFamily="34" charset="0"/>
                <a:cs typeface="Times New Roman" panose="02020603050405020304" pitchFamily="18" charset="0"/>
              </a:rPr>
              <a:t>, med påfølgende utfordringer knyttet til utdanning, arbeid og helse, og som står i fare for fremtidig marginalisering (0-24 samarbeidets strategi 2017-2020). Begrepet utsatte barn og unge brukes om barn og unge som er i en livssituasjon hvor de har utfordringer på flere områder samtidig. Det fører til sammensatte behov. De har </a:t>
            </a:r>
            <a:r>
              <a:rPr lang="nb-NO" sz="2800" dirty="0" err="1">
                <a:latin typeface="Calibri" panose="020F0502020204030204" pitchFamily="34" charset="0"/>
                <a:ea typeface="Calibri" panose="020F0502020204030204" pitchFamily="34" charset="0"/>
                <a:cs typeface="Times New Roman" panose="02020603050405020304" pitchFamily="18" charset="0"/>
              </a:rPr>
              <a:t>f.eks</a:t>
            </a:r>
            <a:r>
              <a:rPr lang="nb-NO" sz="2800" dirty="0">
                <a:latin typeface="Calibri" panose="020F0502020204030204" pitchFamily="34" charset="0"/>
                <a:ea typeface="Calibri" panose="020F0502020204030204" pitchFamily="34" charset="0"/>
                <a:cs typeface="Times New Roman" panose="02020603050405020304" pitchFamily="18" charset="0"/>
              </a:rPr>
              <a:t> både behov for bistand eller tilrettelegging i utdanningsinstitusjonen og for helsehjelp, eller barnets familie har behov for både økonomisk bistand og foreldreveiledning. </a:t>
            </a:r>
          </a:p>
        </p:txBody>
      </p:sp>
    </p:spTree>
    <p:extLst>
      <p:ext uri="{BB962C8B-B14F-4D97-AF65-F5344CB8AC3E}">
        <p14:creationId xmlns:p14="http://schemas.microsoft.com/office/powerpoint/2010/main" val="246622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123405" y="485739"/>
            <a:ext cx="10162903" cy="5865324"/>
          </a:xfrm>
          <a:prstGeom prst="rect">
            <a:avLst/>
          </a:prstGeom>
        </p:spPr>
        <p:txBody>
          <a:bodyPr wrap="square">
            <a:spAutoFit/>
          </a:bodyPr>
          <a:lstStyle/>
          <a:p>
            <a:pPr marL="274320">
              <a:lnSpc>
                <a:spcPct val="107000"/>
              </a:lnSpc>
              <a:spcAft>
                <a:spcPts val="600"/>
              </a:spcAft>
            </a:pPr>
            <a:r>
              <a:rPr lang="nb-NO" sz="3200" b="1" dirty="0">
                <a:latin typeface="Calibri" panose="020F0502020204030204" pitchFamily="34" charset="0"/>
                <a:ea typeface="Calibri" panose="020F0502020204030204" pitchFamily="34" charset="0"/>
                <a:cs typeface="Times New Roman" panose="02020603050405020304" pitchFamily="18" charset="0"/>
              </a:rPr>
              <a:t>Gjenstridige problemer/</a:t>
            </a:r>
            <a:r>
              <a:rPr lang="nb-NO" sz="3200" b="1" dirty="0" err="1">
                <a:latin typeface="Calibri" panose="020F0502020204030204" pitchFamily="34" charset="0"/>
                <a:ea typeface="Calibri" panose="020F0502020204030204" pitchFamily="34" charset="0"/>
                <a:cs typeface="Times New Roman" panose="02020603050405020304" pitchFamily="18" charset="0"/>
              </a:rPr>
              <a:t>Wicked</a:t>
            </a:r>
            <a:r>
              <a:rPr lang="nb-NO" sz="3200" b="1" dirty="0">
                <a:latin typeface="Calibri" panose="020F0502020204030204" pitchFamily="34" charset="0"/>
                <a:ea typeface="Calibri" panose="020F0502020204030204" pitchFamily="34" charset="0"/>
                <a:cs typeface="Times New Roman" panose="02020603050405020304" pitchFamily="18" charset="0"/>
              </a:rPr>
              <a:t> problems</a:t>
            </a:r>
            <a:r>
              <a:rPr lang="nb-NO" sz="3200" dirty="0">
                <a:latin typeface="Calibri" panose="020F0502020204030204" pitchFamily="34" charset="0"/>
                <a:ea typeface="Calibri" panose="020F0502020204030204" pitchFamily="34" charset="0"/>
                <a:cs typeface="Times New Roman" panose="02020603050405020304" pitchFamily="18" charset="0"/>
              </a:rPr>
              <a:t> – Forholdet mellom ambisiøse mål og de realistiske mulighetene til å oppnå målene i velferdspolitikken.  (Kåre Hagen 2017, artikkel 9 i Oppvekstrapporten 2017, Barne- ungdoms- og familiedirektoratet). </a:t>
            </a:r>
            <a:r>
              <a:rPr lang="nb-NO" sz="3200" dirty="0" err="1">
                <a:latin typeface="Calibri" panose="020F0502020204030204" pitchFamily="34" charset="0"/>
                <a:ea typeface="Calibri" panose="020F0502020204030204" pitchFamily="34" charset="0"/>
                <a:cs typeface="Times New Roman" panose="02020603050405020304" pitchFamily="18" charset="0"/>
              </a:rPr>
              <a:t>Sentale</a:t>
            </a:r>
            <a:r>
              <a:rPr lang="nb-NO" sz="3200" dirty="0">
                <a:latin typeface="Calibri" panose="020F0502020204030204" pitchFamily="34" charset="0"/>
                <a:ea typeface="Calibri" panose="020F0502020204030204" pitchFamily="34" charset="0"/>
                <a:cs typeface="Times New Roman" panose="02020603050405020304" pitchFamily="18" charset="0"/>
              </a:rPr>
              <a:t> kjennetegn ved gjenstridige problemer er at de involverer flere sektorer og at det er vanskelig å dele opp problemene i avgrensede ansvarsområder. På oppvekstfeltet kan dette illustreres ved at problemene kan inkludere for eksempel utdanning, familievern, barnevern, helse, sosial, arbeidsinkludering, kultur og bolig. (Kunnskapsgrunnlag 0-24 samarbeidet). </a:t>
            </a:r>
          </a:p>
        </p:txBody>
      </p:sp>
    </p:spTree>
    <p:extLst>
      <p:ext uri="{BB962C8B-B14F-4D97-AF65-F5344CB8AC3E}">
        <p14:creationId xmlns:p14="http://schemas.microsoft.com/office/powerpoint/2010/main" val="2423012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110344" y="1016425"/>
            <a:ext cx="10162902" cy="4088427"/>
          </a:xfrm>
          <a:prstGeom prst="rect">
            <a:avLst/>
          </a:prstGeom>
        </p:spPr>
        <p:txBody>
          <a:bodyPr wrap="square">
            <a:spAutoFit/>
          </a:bodyPr>
          <a:lstStyle/>
          <a:p>
            <a:pPr marL="863600">
              <a:lnSpc>
                <a:spcPct val="107000"/>
              </a:lnSpc>
              <a:spcAft>
                <a:spcPts val="800"/>
              </a:spcAft>
            </a:pPr>
            <a:r>
              <a:rPr lang="nb-NO" sz="4800" dirty="0">
                <a:latin typeface="Calibri" panose="020F0502020204030204" pitchFamily="34" charset="0"/>
                <a:ea typeface="Calibri" panose="020F0502020204030204" pitchFamily="34" charset="0"/>
                <a:cs typeface="Times New Roman" panose="02020603050405020304" pitchFamily="18" charset="0"/>
              </a:rPr>
              <a:t>Et fag kan bare se det det kan se. </a:t>
            </a:r>
          </a:p>
          <a:p>
            <a:pPr marL="863600">
              <a:lnSpc>
                <a:spcPct val="107000"/>
              </a:lnSpc>
              <a:spcAft>
                <a:spcPts val="800"/>
              </a:spcAft>
            </a:pPr>
            <a:r>
              <a:rPr lang="nb-NO" sz="4800" dirty="0">
                <a:latin typeface="Calibri" panose="020F0502020204030204" pitchFamily="34" charset="0"/>
                <a:ea typeface="Calibri" panose="020F0502020204030204" pitchFamily="34" charset="0"/>
                <a:cs typeface="Times New Roman" panose="02020603050405020304" pitchFamily="18" charset="0"/>
              </a:rPr>
              <a:t>Det kan ikke se det det ikke kan se. </a:t>
            </a:r>
          </a:p>
          <a:p>
            <a:pPr marL="863600">
              <a:lnSpc>
                <a:spcPct val="107000"/>
              </a:lnSpc>
              <a:spcAft>
                <a:spcPts val="800"/>
              </a:spcAft>
            </a:pPr>
            <a:r>
              <a:rPr lang="nb-NO" sz="4800" dirty="0">
                <a:latin typeface="Calibri" panose="020F0502020204030204" pitchFamily="34" charset="0"/>
                <a:ea typeface="Calibri" panose="020F0502020204030204" pitchFamily="34" charset="0"/>
                <a:cs typeface="Times New Roman" panose="02020603050405020304" pitchFamily="18" charset="0"/>
              </a:rPr>
              <a:t>Det kan ikke se det det ikke kan se at det ikke kan se. </a:t>
            </a:r>
          </a:p>
          <a:p>
            <a:pPr marL="863600" algn="r">
              <a:lnSpc>
                <a:spcPct val="107000"/>
              </a:lnSpc>
              <a:spcAft>
                <a:spcPts val="800"/>
              </a:spcAft>
            </a:pPr>
            <a:r>
              <a:rPr lang="nb-NO" sz="3200" dirty="0">
                <a:latin typeface="Calibri" panose="020F0502020204030204" pitchFamily="34" charset="0"/>
                <a:ea typeface="Calibri" panose="020F0502020204030204" pitchFamily="34" charset="0"/>
                <a:cs typeface="Times New Roman" panose="02020603050405020304" pitchFamily="18" charset="0"/>
              </a:rPr>
              <a:t>(</a:t>
            </a:r>
            <a:r>
              <a:rPr lang="nb-NO" sz="3200" dirty="0" err="1">
                <a:latin typeface="Calibri" panose="020F0502020204030204" pitchFamily="34" charset="0"/>
                <a:ea typeface="Calibri" panose="020F0502020204030204" pitchFamily="34" charset="0"/>
                <a:cs typeface="Times New Roman" panose="02020603050405020304" pitchFamily="18" charset="0"/>
              </a:rPr>
              <a:t>Luhmann</a:t>
            </a:r>
            <a:r>
              <a:rPr lang="nb-NO" sz="3200" dirty="0">
                <a:latin typeface="Calibri" panose="020F0502020204030204" pitchFamily="34" charset="0"/>
                <a:ea typeface="Calibri" panose="020F0502020204030204" pitchFamily="34" charset="0"/>
                <a:cs typeface="Times New Roman" panose="02020603050405020304" pitchFamily="18" charset="0"/>
              </a:rPr>
              <a:t>, ref. i Lauvås og Lauvås, 2004, s 40)</a:t>
            </a:r>
          </a:p>
        </p:txBody>
      </p:sp>
    </p:spTree>
    <p:extLst>
      <p:ext uri="{BB962C8B-B14F-4D97-AF65-F5344CB8AC3E}">
        <p14:creationId xmlns:p14="http://schemas.microsoft.com/office/powerpoint/2010/main" val="162283966"/>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TM10001106[[fn=Merke]]</Template>
  <TotalTime>24</TotalTime>
  <Words>964</Words>
  <Application>Microsoft Office PowerPoint</Application>
  <PresentationFormat>Widescreen</PresentationFormat>
  <Paragraphs>40</Paragraphs>
  <Slides>14</Slides>
  <Notes>2</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14</vt:i4>
      </vt:variant>
    </vt:vector>
  </HeadingPairs>
  <TitlesOfParts>
    <vt:vector size="21" baseType="lpstr">
      <vt:lpstr>Arial</vt:lpstr>
      <vt:lpstr>Calibri</vt:lpstr>
      <vt:lpstr>Gill Sans MT</vt:lpstr>
      <vt:lpstr>Impact</vt:lpstr>
      <vt:lpstr>Symbol</vt:lpstr>
      <vt:lpstr>Times New Roman</vt:lpstr>
      <vt:lpstr>Badge</vt:lpstr>
      <vt:lpstr>BTI begrep </vt:lpstr>
      <vt:lpstr>PowerPoint-presentasjon</vt:lpstr>
      <vt:lpstr>PowerPoint-presentasjon</vt:lpstr>
      <vt:lpstr>Magasinet Se meg!</vt:lpstr>
      <vt:lpstr>Magasinet Se meg!</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LK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BTI begrep</dc:title>
  <dc:creator>Elin Stangeby</dc:creator>
  <cp:lastModifiedBy>Nils Fredrik Lysebo</cp:lastModifiedBy>
  <cp:revision>5</cp:revision>
  <cp:lastPrinted>2019-11-21T16:30:59Z</cp:lastPrinted>
  <dcterms:created xsi:type="dcterms:W3CDTF">2019-11-21T16:02:55Z</dcterms:created>
  <dcterms:modified xsi:type="dcterms:W3CDTF">2019-12-16T12:38:22Z</dcterms:modified>
</cp:coreProperties>
</file>