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2128b4aff5_1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2128b4aff5_1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Trinnet sitter samlet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2128b4aff5_3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2128b4aff5_3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2128b4aff5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2128b4aff5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2128b4aff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2128b4aff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2128b4aff5_3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2128b4aff5_3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2128b4aff5_3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2128b4aff5_3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22f921dcc8_0_6:notes"/>
          <p:cNvSpPr/>
          <p:nvPr>
            <p:ph idx="2" type="sldImg"/>
          </p:nvPr>
        </p:nvSpPr>
        <p:spPr>
          <a:xfrm>
            <a:off x="417009" y="1143186"/>
            <a:ext cx="602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122f921dcc8_0_6:notes"/>
          <p:cNvSpPr txBox="1"/>
          <p:nvPr>
            <p:ph idx="1" type="body"/>
          </p:nvPr>
        </p:nvSpPr>
        <p:spPr>
          <a:xfrm>
            <a:off x="685802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(illustrasjonsbilde: lek, samspill, arkitektur)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- Sjekk ARKITEKTUR  N</a:t>
            </a:r>
            <a:endParaRPr/>
          </a:p>
        </p:txBody>
      </p:sp>
      <p:sp>
        <p:nvSpPr>
          <p:cNvPr id="159" name="Google Shape;159;g122f921dcc8_0_6:notes"/>
          <p:cNvSpPr txBox="1"/>
          <p:nvPr>
            <p:ph idx="12" type="sldNum"/>
          </p:nvPr>
        </p:nvSpPr>
        <p:spPr>
          <a:xfrm>
            <a:off x="3884620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22f921dcc8_0_16:notes"/>
          <p:cNvSpPr/>
          <p:nvPr>
            <p:ph idx="2" type="sldImg"/>
          </p:nvPr>
        </p:nvSpPr>
        <p:spPr>
          <a:xfrm>
            <a:off x="417009" y="1143186"/>
            <a:ext cx="602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122f921dcc8_0_16:notes"/>
          <p:cNvSpPr txBox="1"/>
          <p:nvPr>
            <p:ph idx="1" type="body"/>
          </p:nvPr>
        </p:nvSpPr>
        <p:spPr>
          <a:xfrm>
            <a:off x="685802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no"/>
              <a:t>Fylle inn milepæler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no"/>
              <a:t>Tegne tidslinje</a:t>
            </a:r>
            <a:endParaRPr/>
          </a:p>
        </p:txBody>
      </p:sp>
      <p:sp>
        <p:nvSpPr>
          <p:cNvPr id="170" name="Google Shape;170;g122f921dcc8_0_16:notes"/>
          <p:cNvSpPr txBox="1"/>
          <p:nvPr>
            <p:ph idx="12" type="sldNum"/>
          </p:nvPr>
        </p:nvSpPr>
        <p:spPr>
          <a:xfrm>
            <a:off x="3884620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22f921dcc8_0_23:notes"/>
          <p:cNvSpPr txBox="1"/>
          <p:nvPr>
            <p:ph idx="1" type="body"/>
          </p:nvPr>
        </p:nvSpPr>
        <p:spPr>
          <a:xfrm>
            <a:off x="685802" y="4400556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122f921dcc8_0_23:notes"/>
          <p:cNvSpPr/>
          <p:nvPr>
            <p:ph idx="2" type="sldImg"/>
          </p:nvPr>
        </p:nvSpPr>
        <p:spPr>
          <a:xfrm>
            <a:off x="417009" y="1143186"/>
            <a:ext cx="602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22f921dcc8_0_29:notes"/>
          <p:cNvSpPr txBox="1"/>
          <p:nvPr>
            <p:ph idx="1" type="body"/>
          </p:nvPr>
        </p:nvSpPr>
        <p:spPr>
          <a:xfrm>
            <a:off x="685802" y="4400556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122f921dcc8_0_29:notes"/>
          <p:cNvSpPr/>
          <p:nvPr>
            <p:ph idx="2" type="sldImg"/>
          </p:nvPr>
        </p:nvSpPr>
        <p:spPr>
          <a:xfrm>
            <a:off x="417009" y="1143186"/>
            <a:ext cx="602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22f921dcc8_0_35:notes"/>
          <p:cNvSpPr txBox="1"/>
          <p:nvPr>
            <p:ph idx="1" type="body"/>
          </p:nvPr>
        </p:nvSpPr>
        <p:spPr>
          <a:xfrm>
            <a:off x="685802" y="4400556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122f921dcc8_0_35:notes"/>
          <p:cNvSpPr/>
          <p:nvPr>
            <p:ph idx="2" type="sldImg"/>
          </p:nvPr>
        </p:nvSpPr>
        <p:spPr>
          <a:xfrm>
            <a:off x="417009" y="1143186"/>
            <a:ext cx="602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2128b4aff5_1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2128b4aff5_1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22f921dcc8_0_42:notes"/>
          <p:cNvSpPr txBox="1"/>
          <p:nvPr>
            <p:ph idx="1" type="body"/>
          </p:nvPr>
        </p:nvSpPr>
        <p:spPr>
          <a:xfrm>
            <a:off x="685802" y="4400556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122f921dcc8_0_42:notes"/>
          <p:cNvSpPr/>
          <p:nvPr>
            <p:ph idx="2" type="sldImg"/>
          </p:nvPr>
        </p:nvSpPr>
        <p:spPr>
          <a:xfrm>
            <a:off x="417009" y="1143186"/>
            <a:ext cx="602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22f921dcc8_0_60:notes"/>
          <p:cNvSpPr txBox="1"/>
          <p:nvPr>
            <p:ph idx="1" type="body"/>
          </p:nvPr>
        </p:nvSpPr>
        <p:spPr>
          <a:xfrm>
            <a:off x="685802" y="4400556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122f921dcc8_0_60:notes"/>
          <p:cNvSpPr/>
          <p:nvPr>
            <p:ph idx="2" type="sldImg"/>
          </p:nvPr>
        </p:nvSpPr>
        <p:spPr>
          <a:xfrm>
            <a:off x="417009" y="1143186"/>
            <a:ext cx="602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22f921dcc8_0_66:notes"/>
          <p:cNvSpPr txBox="1"/>
          <p:nvPr>
            <p:ph idx="1" type="body"/>
          </p:nvPr>
        </p:nvSpPr>
        <p:spPr>
          <a:xfrm>
            <a:off x="685802" y="4400556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122f921dcc8_0_66:notes"/>
          <p:cNvSpPr/>
          <p:nvPr>
            <p:ph idx="2" type="sldImg"/>
          </p:nvPr>
        </p:nvSpPr>
        <p:spPr>
          <a:xfrm>
            <a:off x="417009" y="1143186"/>
            <a:ext cx="602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2128b4aff5_1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2128b4aff5_1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128b4aff5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o"/>
              <a:t>AH</a:t>
            </a:r>
            <a:endParaRPr/>
          </a:p>
        </p:txBody>
      </p:sp>
      <p:sp>
        <p:nvSpPr>
          <p:cNvPr id="76" name="Google Shape;76;g12128b4aff5_1_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2128b4aff5_1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2128b4aff5_1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2128b4aff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2128b4aff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128b4aff5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2128b4aff5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128b4aff5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2128b4aff5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2128b4aff5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2128b4aff5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tel og innhold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200B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1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youtube.com/watch?v=5fKAj4wMye0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311700" y="-246775"/>
            <a:ext cx="8520600" cy="118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4200"/>
              <a:t>   </a:t>
            </a:r>
            <a:r>
              <a:rPr b="1" lang="no" sz="3488"/>
              <a:t>Presentasjon av prosjekt 27.4.2022</a:t>
            </a:r>
            <a:endParaRPr b="1" sz="3488"/>
          </a:p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-101575" y="3138925"/>
            <a:ext cx="9245700" cy="22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700">
                <a:solidFill>
                  <a:schemeClr val="dk1"/>
                </a:solidFill>
              </a:rPr>
              <a:t>Gode skoledager for alle elever på Østre Halsen skole</a:t>
            </a:r>
            <a:endParaRPr b="1" sz="2700">
              <a:solidFill>
                <a:schemeClr val="dk1"/>
              </a:solidFill>
            </a:endParaRPr>
          </a:p>
        </p:txBody>
      </p:sp>
      <p:pic>
        <p:nvPicPr>
          <p:cNvPr descr="Følelseshåndtering og relasjonsbygging i skolen av Øyvind Fallmyr (Heftet)" id="61" name="Google Shape;61;p14"/>
          <p:cNvPicPr preferRelativeResize="0"/>
          <p:nvPr/>
        </p:nvPicPr>
        <p:blipFill rotWithShape="1">
          <a:blip r:embed="rId3">
            <a:alphaModFix/>
          </a:blip>
          <a:srcRect b="36844" l="7638" r="12958" t="0"/>
          <a:stretch/>
        </p:blipFill>
        <p:spPr>
          <a:xfrm>
            <a:off x="3004175" y="1040848"/>
            <a:ext cx="3034200" cy="306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994250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800" y="457200"/>
            <a:ext cx="8674500" cy="468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499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no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Inspirasjon ROVERUD: </a:t>
            </a:r>
            <a:r>
              <a:rPr lang="no" sz="28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https://www.youtube.com/watch?v=5fKAj4wMye0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>
            <p:ph idx="12" type="sldNum"/>
          </p:nvPr>
        </p:nvSpPr>
        <p:spPr>
          <a:xfrm>
            <a:off x="628649" y="4767263"/>
            <a:ext cx="456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April 2022		</a:t>
            </a:r>
            <a:endParaRPr/>
          </a:p>
        </p:txBody>
      </p:sp>
      <p:sp>
        <p:nvSpPr>
          <p:cNvPr id="162" name="Google Shape;162;p28"/>
          <p:cNvSpPr txBox="1"/>
          <p:nvPr/>
        </p:nvSpPr>
        <p:spPr>
          <a:xfrm>
            <a:off x="5812655" y="914818"/>
            <a:ext cx="2988600" cy="3421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200B"/>
              </a:buClr>
              <a:buSzPts val="2700"/>
              <a:buFont typeface="Arial"/>
              <a:buNone/>
            </a:pPr>
            <a:r>
              <a:rPr b="1" i="0" lang="no" sz="2700" u="none" cap="none" strike="noStrike">
                <a:solidFill>
                  <a:srgbClr val="E5200B"/>
                </a:solidFill>
                <a:latin typeface="Arial"/>
                <a:ea typeface="Arial"/>
                <a:cs typeface="Arial"/>
                <a:sym typeface="Arial"/>
              </a:rPr>
              <a:t>SKOLEANLEGG</a:t>
            </a:r>
            <a:br>
              <a:rPr b="1" i="0" lang="no" sz="3300" u="none" cap="none" strike="noStrike">
                <a:solidFill>
                  <a:srgbClr val="E5200B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no" sz="800" u="none" cap="none" strike="noStrike">
                <a:solidFill>
                  <a:srgbClr val="E5200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no" sz="2400" u="none" cap="none" strike="noStrike">
                <a:solidFill>
                  <a:srgbClr val="E5200B"/>
                </a:solidFill>
                <a:latin typeface="Arial"/>
                <a:ea typeface="Arial"/>
                <a:cs typeface="Arial"/>
                <a:sym typeface="Arial"/>
              </a:rPr>
              <a:t>for bærekraftige byer 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200B"/>
              </a:buClr>
              <a:buSzPts val="2400"/>
              <a:buFont typeface="Arial"/>
              <a:buNone/>
            </a:pPr>
            <a:r>
              <a:rPr b="0" i="0" lang="no" sz="2400" u="none" cap="none" strike="noStrike">
                <a:solidFill>
                  <a:srgbClr val="E5200B"/>
                </a:solidFill>
                <a:latin typeface="Arial"/>
                <a:ea typeface="Arial"/>
                <a:cs typeface="Arial"/>
                <a:sym typeface="Arial"/>
              </a:rPr>
              <a:t>og lokalsamfunn</a:t>
            </a:r>
            <a:endParaRPr sz="1100"/>
          </a:p>
        </p:txBody>
      </p:sp>
      <p:pic>
        <p:nvPicPr>
          <p:cNvPr descr="Et bilde som inneholder himmel, utendørs, bygning, søylegang&#10;&#10;Automatisk generert beskrivelse" id="163" name="Google Shape;16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735" y="932157"/>
            <a:ext cx="5031401" cy="335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3279" y="1563323"/>
            <a:ext cx="1453656" cy="633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92785" y="948951"/>
            <a:ext cx="1718280" cy="42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06087" y="2316673"/>
            <a:ext cx="1936067" cy="478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200B"/>
              </a:buClr>
              <a:buSzPts val="2400"/>
              <a:buFont typeface="Arial"/>
              <a:buNone/>
            </a:pPr>
            <a:r>
              <a:rPr lang="no" sz="2400"/>
              <a:t>2. PLANLAGT FREMDRIFT	</a:t>
            </a:r>
            <a:r>
              <a:rPr lang="no" sz="1200"/>
              <a:t>			</a:t>
            </a:r>
            <a:endParaRPr b="1" i="1" sz="1200">
              <a:solidFill>
                <a:srgbClr val="7F7F7F"/>
              </a:solidFill>
            </a:endParaRPr>
          </a:p>
        </p:txBody>
      </p:sp>
      <p:pic>
        <p:nvPicPr>
          <p:cNvPr id="173" name="Google Shape;17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382" y="1084312"/>
            <a:ext cx="8858814" cy="238843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9"/>
          <p:cNvSpPr txBox="1"/>
          <p:nvPr>
            <p:ph idx="1" type="body"/>
          </p:nvPr>
        </p:nvSpPr>
        <p:spPr>
          <a:xfrm>
            <a:off x="628649" y="3618494"/>
            <a:ext cx="8085300" cy="11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09550" lvl="0" marL="215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i="1" lang="no" sz="1500"/>
              <a:t>Hvilke prosesser og milepæler gjelder for din kommune?</a:t>
            </a:r>
            <a:endParaRPr/>
          </a:p>
          <a:p>
            <a:pPr indent="-209550" lvl="0" marL="215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i="1" lang="no" sz="1500"/>
              <a:t>Hva slags faglig rådgivning og praktisk veiledning behøver dere fra oss? </a:t>
            </a:r>
            <a:endParaRPr/>
          </a:p>
          <a:p>
            <a:pPr indent="-209550" lvl="0" marL="2159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i="1" lang="no" sz="1500"/>
              <a:t>Hvilke kunnskap og overføringsverdi vil dere kunne dele med andre kommuner?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200B"/>
              </a:buClr>
              <a:buSzPts val="2400"/>
              <a:buFont typeface="Arial"/>
              <a:buNone/>
            </a:pPr>
            <a:r>
              <a:rPr lang="no" sz="2400"/>
              <a:t>2. KRITERIER FOR DELTAKELSE	</a:t>
            </a:r>
            <a:endParaRPr sz="1200"/>
          </a:p>
        </p:txBody>
      </p:sp>
      <p:sp>
        <p:nvSpPr>
          <p:cNvPr id="180" name="Google Shape;180;p30"/>
          <p:cNvSpPr txBox="1"/>
          <p:nvPr>
            <p:ph idx="1" type="body"/>
          </p:nvPr>
        </p:nvSpPr>
        <p:spPr>
          <a:xfrm>
            <a:off x="611285" y="1369219"/>
            <a:ext cx="7826100" cy="31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no" sz="1800"/>
              <a:t>velge plassering og utforming av anlegg som muliggjør samlokalisering og sambruk. 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no" sz="1800"/>
              <a:t>transformere et eksisterende skoleanlegg (bygg og uteområde). Med å transformere menes ombruk av, tilbygg på eller påbygg av et eksisterende skoleanlegg.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no" sz="1800"/>
              <a:t>ha høye ambisjoner for universell utforming, sambruk og bærekraft. 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no" sz="1800"/>
              <a:t>være i tidlig planleggingsfase.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no" sz="1800"/>
              <a:t>ha avsatt midler til formålet i kommunens budsjetter.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●"/>
            </a:pPr>
            <a:r>
              <a:rPr lang="no" sz="1800"/>
              <a:t>være lokalisert på Østlandet (i de gamle fylkene Østfold, Vestfold, Telemark, Buskerud, Oppland inkl. Ringsaker kommune, samt Oslo og Akershus).</a:t>
            </a:r>
            <a:endParaRPr i="1" sz="1800"/>
          </a:p>
        </p:txBody>
      </p:sp>
      <p:sp>
        <p:nvSpPr>
          <p:cNvPr id="181" name="Google Shape;181;p3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04.04.2022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200B"/>
              </a:buClr>
              <a:buSzPts val="2400"/>
              <a:buFont typeface="Arial"/>
              <a:buNone/>
            </a:pPr>
            <a:r>
              <a:rPr lang="no" sz="2400"/>
              <a:t>2. FORPLIKTELSER</a:t>
            </a:r>
            <a:endParaRPr sz="1200"/>
          </a:p>
        </p:txBody>
      </p:sp>
      <p:sp>
        <p:nvSpPr>
          <p:cNvPr id="187" name="Google Shape;187;p31"/>
          <p:cNvSpPr txBox="1"/>
          <p:nvPr>
            <p:ph idx="1" type="body"/>
          </p:nvPr>
        </p:nvSpPr>
        <p:spPr>
          <a:xfrm>
            <a:off x="611285" y="1342060"/>
            <a:ext cx="7826100" cy="31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no" sz="1800"/>
              <a:t>forankre prosjektet politisk. 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no" sz="1800"/>
              <a:t>delta aktivt på nettverkssamlinger og andre offentlige arenaer med ressurser fra administrativt og politisk nivå. 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no" sz="1800"/>
              <a:t>sette av ressurser for å nå prosjektets målsetninger innenfor den gitte tidsrammen.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no" sz="1800"/>
              <a:t>sørge for bred medvirknings- og brukerprosess med aktuelle interessenter, inklusive barn og unge.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●"/>
            </a:pPr>
            <a:r>
              <a:rPr lang="no" sz="1800"/>
              <a:t>bidra med en egenandel tilsvarende den økonomiske støtten som følger prosjektet (1 million fra Sparebankstiftelsen).</a:t>
            </a:r>
            <a:endParaRPr i="1" sz="1800"/>
          </a:p>
        </p:txBody>
      </p:sp>
      <p:sp>
        <p:nvSpPr>
          <p:cNvPr id="188" name="Google Shape;188;p3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04.04.2022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200B"/>
              </a:buClr>
              <a:buSzPts val="2400"/>
              <a:buFont typeface="Arial"/>
              <a:buNone/>
            </a:pPr>
            <a:r>
              <a:rPr lang="no" sz="2400"/>
              <a:t>2. MEDVIRKNING</a:t>
            </a:r>
            <a:endParaRPr sz="1200"/>
          </a:p>
        </p:txBody>
      </p:sp>
      <p:sp>
        <p:nvSpPr>
          <p:cNvPr id="194" name="Google Shape;194;p3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04.04.2022</a:t>
            </a:r>
            <a:endParaRPr/>
          </a:p>
        </p:txBody>
      </p:sp>
      <p:sp>
        <p:nvSpPr>
          <p:cNvPr id="195" name="Google Shape;195;p32"/>
          <p:cNvSpPr txBox="1"/>
          <p:nvPr>
            <p:ph idx="1" type="body"/>
          </p:nvPr>
        </p:nvSpPr>
        <p:spPr>
          <a:xfrm>
            <a:off x="628650" y="1369219"/>
            <a:ext cx="5185800" cy="31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-209550" lvl="0" marL="215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no" sz="1500"/>
              <a:t>Dele informasjon som berører mennesker og lokalmiljøet</a:t>
            </a:r>
            <a:endParaRPr/>
          </a:p>
          <a:p>
            <a:pPr indent="-114300" lvl="0" marL="215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  <a:p>
            <a:pPr indent="-209550" lvl="0" marL="215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no" sz="1500"/>
              <a:t>Kartlegge behov og ulike perspektiver</a:t>
            </a:r>
            <a:endParaRPr/>
          </a:p>
          <a:p>
            <a:pPr indent="-114300" lvl="0" marL="215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  <a:p>
            <a:pPr indent="-209550" lvl="0" marL="215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no" sz="1500"/>
              <a:t>Skape arena(er) for dialog, diskusjon og engasjement</a:t>
            </a:r>
            <a:endParaRPr/>
          </a:p>
          <a:p>
            <a:pPr indent="-114300" lvl="0" marL="215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  <a:p>
            <a:pPr indent="-209550" lvl="0" marL="215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no" sz="1500"/>
              <a:t>Legge til rette for fellesskap på tvers av samfunnsgrupper (inkluderende og mangfoldig samfunn)</a:t>
            </a:r>
            <a:endParaRPr/>
          </a:p>
          <a:p>
            <a:pPr indent="-114300" lvl="0" marL="215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  <a:p>
            <a:pPr indent="-209550" lvl="0" marL="215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no" sz="1500"/>
              <a:t>Skape engasjement, identitet og tilhørighet i lokalmiljøet.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/>
          </a:p>
        </p:txBody>
      </p:sp>
      <p:pic>
        <p:nvPicPr>
          <p:cNvPr descr="Et bilde som inneholder gress, tre, utendørs, person&#10;&#10;Automatisk generert beskrivelse" id="196" name="Google Shape;19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4624" y="1608825"/>
            <a:ext cx="3030501" cy="2020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no"/>
              <a:t>Bakgrunn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6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200">
                <a:solidFill>
                  <a:schemeClr val="dk1"/>
                </a:solidFill>
              </a:rPr>
              <a:t>Bestilling fra ØHS:</a:t>
            </a:r>
            <a:r>
              <a:rPr lang="no" sz="2200">
                <a:solidFill>
                  <a:schemeClr val="dk1"/>
                </a:solidFill>
              </a:rPr>
              <a:t> Elever som utfordrer oss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no" sz="2200">
                <a:solidFill>
                  <a:schemeClr val="dk1"/>
                </a:solidFill>
              </a:rPr>
              <a:t>Ble til: </a:t>
            </a:r>
            <a:r>
              <a:rPr lang="no" sz="2200">
                <a:solidFill>
                  <a:schemeClr val="dk1"/>
                </a:solidFill>
              </a:rPr>
              <a:t>Pilotprosjektet “</a:t>
            </a:r>
            <a:r>
              <a:rPr lang="no" sz="2200">
                <a:solidFill>
                  <a:schemeClr val="dk1"/>
                </a:solidFill>
              </a:rPr>
              <a:t>Alle elever på Østre Halsen Skole har gode skoledager”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o" sz="2200">
                <a:solidFill>
                  <a:schemeClr val="dk1"/>
                </a:solidFill>
              </a:rPr>
              <a:t>Hvorfor? </a:t>
            </a:r>
            <a:r>
              <a:rPr lang="no" sz="2200">
                <a:solidFill>
                  <a:schemeClr val="dk1"/>
                </a:solidFill>
              </a:rPr>
              <a:t>Ta implementeringsteori på alvor for å få til varig endring i en organisasjon. Endring i praksis tar 3-5 år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no" sz="2200">
                <a:solidFill>
                  <a:schemeClr val="dk1"/>
                </a:solidFill>
              </a:rPr>
              <a:t>Hvem:</a:t>
            </a:r>
            <a:r>
              <a:rPr lang="no" sz="2200">
                <a:solidFill>
                  <a:schemeClr val="dk1"/>
                </a:solidFill>
              </a:rPr>
              <a:t> Opprinnelig Psykologtjenester, Ppt og skole. Nå et tverrsektorielt samarbeid internt i kommunen i tillegg til prosjektet med Bufdir og NAL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200B"/>
              </a:buClr>
              <a:buSzPts val="2400"/>
              <a:buFont typeface="Arial"/>
              <a:buNone/>
            </a:pPr>
            <a:r>
              <a:rPr lang="no" sz="2400"/>
              <a:t>2. SAMARBEIDSAVTALE OG ØKONOMI</a:t>
            </a:r>
            <a:endParaRPr sz="1200"/>
          </a:p>
        </p:txBody>
      </p:sp>
      <p:sp>
        <p:nvSpPr>
          <p:cNvPr id="202" name="Google Shape;202;p3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04.04.2022</a:t>
            </a:r>
            <a:endParaRPr/>
          </a:p>
        </p:txBody>
      </p:sp>
      <p:sp>
        <p:nvSpPr>
          <p:cNvPr id="203" name="Google Shape;203;p33"/>
          <p:cNvSpPr txBox="1"/>
          <p:nvPr>
            <p:ph idx="1" type="body"/>
          </p:nvPr>
        </p:nvSpPr>
        <p:spPr>
          <a:xfrm>
            <a:off x="628650" y="1369219"/>
            <a:ext cx="7824900" cy="31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55000" lnSpcReduction="20000"/>
          </a:bodyPr>
          <a:lstStyle/>
          <a:p>
            <a:pPr indent="-166687" lvl="0" marL="215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o" sz="1500"/>
              <a:t>Konkretisere ønsket fremdrift, relevante problemstillinger og mål </a:t>
            </a:r>
            <a:endParaRPr/>
          </a:p>
          <a:p>
            <a:pPr indent="-114300" lvl="0" marL="215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500"/>
          </a:p>
          <a:p>
            <a:pPr indent="-166687" lvl="0" marL="215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o" sz="1500"/>
              <a:t>Pilotkommunene utarbeider prosjektplan (kort beskrivelse av mål, milepæler og fremdrift) </a:t>
            </a:r>
            <a:endParaRPr/>
          </a:p>
          <a:p>
            <a:pPr indent="-114300" lvl="0" marL="215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500"/>
          </a:p>
          <a:p>
            <a:pPr indent="-166687" lvl="0" marL="215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o" sz="1500"/>
              <a:t>Pilotkommunene dokumenterer «friske» budsjettmidler fra kommunen </a:t>
            </a:r>
            <a:endParaRPr/>
          </a:p>
          <a:p>
            <a:pPr indent="-114300" lvl="0" marL="215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500"/>
          </a:p>
          <a:p>
            <a:pPr indent="-166687" lvl="0" marL="215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o" sz="1500"/>
              <a:t>Økonomisk støtte fra Sparebankstiftelsen DNB knyttes til milepæler i prosjektperioden</a:t>
            </a:r>
            <a:endParaRPr/>
          </a:p>
          <a:p>
            <a:pPr indent="-114300" lvl="0" marL="215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500"/>
          </a:p>
          <a:p>
            <a:pPr indent="-166687" lvl="0" marL="215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o" sz="1500"/>
              <a:t>NAL og BUFDIR utarbeider forslag til en forpliktende samarbeidsavtale</a:t>
            </a:r>
            <a:endParaRPr/>
          </a:p>
          <a:p>
            <a:pPr indent="-114300" lvl="0" marL="215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500"/>
          </a:p>
          <a:p>
            <a:pPr indent="-114300" lvl="0" marL="215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500"/>
          </a:p>
          <a:p>
            <a:pPr indent="-114300" lvl="0" marL="215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500"/>
          </a:p>
          <a:p>
            <a:pPr indent="-114300" lvl="0" marL="215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500"/>
          </a:p>
          <a:p>
            <a:pPr indent="-114300" lvl="0" marL="215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500"/>
          </a:p>
          <a:p>
            <a:pPr indent="-114300" lvl="0" marL="215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200B"/>
              </a:buClr>
              <a:buSzPts val="2400"/>
              <a:buFont typeface="Arial"/>
              <a:buNone/>
            </a:pPr>
            <a:r>
              <a:rPr lang="no" sz="2400"/>
              <a:t>3. VIDERE PROSESS – oppsummert </a:t>
            </a:r>
            <a:endParaRPr sz="1200"/>
          </a:p>
        </p:txBody>
      </p:sp>
      <p:sp>
        <p:nvSpPr>
          <p:cNvPr id="209" name="Google Shape;209;p34"/>
          <p:cNvSpPr txBox="1"/>
          <p:nvPr>
            <p:ph idx="1" type="body"/>
          </p:nvPr>
        </p:nvSpPr>
        <p:spPr>
          <a:xfrm>
            <a:off x="611285" y="1369219"/>
            <a:ext cx="7826100" cy="31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no" sz="1800"/>
              <a:t>PILOTKOMMUNER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no" sz="1500"/>
              <a:t>Konkretisere ønsket utbytte og mål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no" sz="1500"/>
              <a:t>Utkast til prosjektplan, med kortfattet beskrivelse av mål, fremdrift og milepæler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no" sz="1500"/>
              <a:t>Medvirkningsprosess / Kartlegge brukerbehov</a:t>
            </a:r>
            <a:endParaRPr/>
          </a:p>
          <a:p>
            <a:pPr indent="-762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no" sz="1800"/>
              <a:t>NAL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no" sz="1500"/>
              <a:t>Utarbeider forslag til samarbeidsavtale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no" sz="1500"/>
              <a:t>Forbereder nettverkssamling – tidlig uke 22?</a:t>
            </a:r>
            <a:endParaRPr sz="1500"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1200"/>
              </a:spcAft>
              <a:buClr>
                <a:schemeClr val="dk1"/>
              </a:buClr>
              <a:buSzPts val="1500"/>
              <a:buChar char="○"/>
            </a:pPr>
            <a:r>
              <a:rPr lang="no" sz="1500"/>
              <a:t>Teams som digital plattform</a:t>
            </a:r>
            <a:endParaRPr/>
          </a:p>
        </p:txBody>
      </p:sp>
      <p:sp>
        <p:nvSpPr>
          <p:cNvPr id="210" name="Google Shape;210;p3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04.04.2022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/>
          <p:nvPr/>
        </p:nvSpPr>
        <p:spPr>
          <a:xfrm>
            <a:off x="7029450" y="4633784"/>
            <a:ext cx="1575600" cy="44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22168" y="4487417"/>
            <a:ext cx="938376" cy="469188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5"/>
          <p:cNvSpPr/>
          <p:nvPr/>
        </p:nvSpPr>
        <p:spPr>
          <a:xfrm>
            <a:off x="4406850" y="355674"/>
            <a:ext cx="4198200" cy="3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o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Oppsummering av søknad om å delta som pilotprosjekt i prosjektet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Gjeldende søknad springer ut fra et tverrfaglig kommunalt prosjekt som er i startgropen ved Østre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Halsen skole, ‘ </a:t>
            </a:r>
            <a:r>
              <a:rPr i="1"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Hvordan sikre gode skoledager for alle elever </a:t>
            </a: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’. </a:t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 av fokusområdene i dette prosjektet er nytenkning rundt innredning og bruk av klasserommene og skolens lokaler.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Fysiske omgivelsene har en sentral rolle og kan bidra positivt når det gjelder å legge til rette for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gode læringsvilkår, inkludering og fellesskap. Alle barn har rett til en god skolehverdag, uavhengig av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fysiske eller psykiske utfordringer. Dette må gjenspeiles i lokalene.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S</a:t>
            </a:r>
            <a:r>
              <a:rPr i="1"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kolegården </a:t>
            </a: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 i dag et samlingspunkt for mange barn, ungdommer og foreldre/besteforeldre etter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skoletid og i helgene. Uteområdet er stort og fint og er oppgradert av FAU i de senere år. Vi har et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ønske om å utvide bruken til også å gjelde skolens </a:t>
            </a:r>
            <a:r>
              <a:rPr i="1"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lokaler </a:t>
            </a: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 på den måten endre forståelsen av hva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 skolebygg kan brukes til. </a:t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0" marL="127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127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-"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 ønsker å tenke nytt rundt hvordan innredningen og bruken av skolen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 Skolen brukes utover skoletiden vil vi kunne gjøre bygget til et omdreiningspunkt i nærmiljøet og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 viktig bygg i lokalmiljøet som kan brukes av alle!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 Økt grad av sosial bruk av skolen vil gi mennesker i alle aldersgrupper andre assosiasjoner til bygget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enn kun obligatorisk skolegang.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127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-"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 ser for oss at skolebygget kan benyttes til arrangementer som allerede finnes i lokalmiljøet, samt innby til nytenkning rundt sosiale aktiviteter. Aktuelle aktiviteter vil kunne være kurs og gruppevirksomhet i samarbeid med kommunale, frivillige og kommersielle aktører, barne- og ungdomsklubb, gaming kvelder og så videre. Diverse private arrangementer som bursdager, ulike markeringer og liknende. </a:t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127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-"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Bruk vil kunne ha en sosialt utjevnende effekt ved at at flere vil ha mulighet til å invitere og arrangere.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/>
          </a:p>
          <a:p>
            <a:pPr indent="-127000" lvl="0" marL="127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-"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 har et ønske om å oppgradere en fløy på skolen som består av 5 - 6 klasserom, gang og et skolekjøkken. Vi ønsker å utbedre lokalene gjennom å innrede med fleksibelt inventar som inviterer til flerbruk. </a:t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127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-"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 har tro på at dette kan bidra til en positiv effekt når det gjelder universell utforming og mulighetene for utvidet bruk av skolens lokaler. </a:t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127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-"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 ser viktigheten av å få frem innbyggerstemmene i et slikt prosjekt, og vil sikre brukermedvirkning i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prosessen.</a:t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5"/>
          <p:cNvSpPr/>
          <p:nvPr/>
        </p:nvSpPr>
        <p:spPr>
          <a:xfrm>
            <a:off x="413951" y="313111"/>
            <a:ext cx="3927900" cy="42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 har sett deres utlysning om prosjektmidler til gode tiltak for skolen, lokalsamfunnet og bærekraft.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Etter en nøye vurdering har vi valgt prosjekt Østre Halsen skole som vår søknad. Dette fordi det allerede er et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godt prosjekt i startgropen ved skolen representert ved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Renate Høier, Psykologspesialist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Vibeke Matre Illman, Kommunepsykolog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Anne Kvale Havig, Psykologspesialist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Grethe Kullseng, Rektor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Jan Erik Norder, Kommunalsjef</a:t>
            </a:r>
            <a:endParaRPr sz="1100"/>
          </a:p>
          <a:p>
            <a:pPr indent="-88900" lvl="0" marL="127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t/>
            </a:r>
            <a:endParaRPr b="1"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127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-"/>
            </a:pPr>
            <a:r>
              <a:rPr b="1"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Bakgrunn for søknaden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 er flere ansatte i Larvik kommune som jobber tverrfaglig sammen med de ansatte på Østre Halsen skole i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 prosjekt ‘Hvordan sikre gode skoledager for alle elever’.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 av fokusområdene i dette prosjektet er nytenkning rundt innredning og bruk av klasserommene og skolens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lokaler generelt. Målet er at klasserommene og skolen skal være et godt sted å være for alle elever, at skolen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skal ha en utforming som tilrettelegger for ulike utfordringer som barn kan ha av psykisk og fysisk karakter.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Dette for å legge til rette for gode læringsvilkår, inkludering og fellesskap.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Gjennom dette prosjektet har vi fått et godt innblikk i hvordan skolens lokaler per i dag fungerer i praksis. Vi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 at skolebygget slik det fremstår i dag både begrenser nytenkning knyttet til undervisning og bruk av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lokalene etter skoletid. Vi ønsker å tenke nytt rundt hvordan innredningen og bruken av skolen kan bidra til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trivsel, tilhørighet og gode opplevelser for barna både i skoletiden og på fritiden. Hvordan ser det ut rundt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oss, hvordan har vi innredet lokalene, hvordan oppbevarer vi ting, hvordan tilrettelegger vi for lek og læring?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Hvordan kan vi lage nye løsninger som tilrettelegger bedre for lek og læring, men også for ro og orden?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Hvordan kan skolen i større grad bli et sted som kan brukes på fritiden for alle i lokalmiljøet, ikke bare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uteområdet, men også inne, ved å skape gode rom å være i? Vi ønsker å utvide forståelsen av hva et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skolebygg kan være, med et mål om at dette blir et viktig bygg i lokalmiljøet som kan brukes av mange flere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enn skolens ansatte og elever.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Bygget kan benyttes til ulike arrangementer som allerede finnes i lokalmiljøet, samt innby til nytenkning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rundt nye sosiale aktiviteter. Økt grad av sosial bruk av skolebygget kan gi barn og voksne andre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assosiasjoner til bygget enn kun obligatorisk skolegang.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Aktuelle grupper som vi tenker kan ha glede av et flerbruksbygg i nærmiljøet vil være mennesker i alle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aldersgrupper. Vi ser for oss at bygget kan benyttes av ulike barne- og foreldregrupper og kurs, for eksempel i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samarbeid med kommunen og/eller frivillige organisasjoner. Det kan benyttes til diverse private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arrangementer som bursdager, og bidra til at flere kan invitere.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Larvik kommune </a:t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 tenker oss at bygget kan benyttes til ulike konserter og markeder. Man kan legge til rette for enkel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kafedrift knyttet til at mennesker samles som for eksempel nattravner i området, nærmiljøutvalget og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samlinger knyttet til planlegging av lokale arrangementer. Bygget kan benyttes av barne- og ungdomsklubben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området, gamingkvelder osv.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 har vært en stor utbygging i området, noe som innebærer at det er en økning i antall mennesker som bor i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området. De byggene som finnes i nærmiljøet ligger ikke i nærheten av hverandre, de er små og bygget for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færre mennesker.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Dersom vi klarer å samle aktivitetene i området i et felles bygg, vil skolen fremstå som et sentrum for levende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aktivitet i nærmiljøet både på dag- og kveldstid og ikke minst i helgene.</a:t>
            </a: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no" sz="2866"/>
              <a:t>Valgte kjernekomponenter for prosjektet</a:t>
            </a:r>
            <a:r>
              <a:rPr b="1" lang="no"/>
              <a:t> </a:t>
            </a:r>
            <a:endParaRPr b="1"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200">
                <a:solidFill>
                  <a:schemeClr val="dk1"/>
                </a:solidFill>
              </a:rPr>
              <a:t>1.Emosjonsfokusert tilnærming/</a:t>
            </a:r>
            <a:r>
              <a:rPr lang="no" sz="2200">
                <a:solidFill>
                  <a:schemeClr val="dk1"/>
                </a:solidFill>
              </a:rPr>
              <a:t>relasjonskompetanse</a:t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o" sz="2200">
                <a:solidFill>
                  <a:schemeClr val="dk1"/>
                </a:solidFill>
              </a:rPr>
              <a:t>2.Tilpasset opplæring/differensiering </a:t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o" sz="2200">
                <a:solidFill>
                  <a:schemeClr val="dk1"/>
                </a:solidFill>
              </a:rPr>
              <a:t>3. Bruk av klasserommet som “Den tredje pedagogen”</a:t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/>
          <p:nvPr/>
        </p:nvSpPr>
        <p:spPr>
          <a:xfrm>
            <a:off x="2008400" y="2653682"/>
            <a:ext cx="1802700" cy="956100"/>
          </a:xfrm>
          <a:prstGeom prst="flowChartAlternateProcess">
            <a:avLst/>
          </a:prstGeom>
          <a:solidFill>
            <a:srgbClr val="4F81BD"/>
          </a:solidFill>
          <a:ln cap="flat" cmpd="sng" w="25400">
            <a:solidFill>
              <a:srgbClr val="243F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</a:pPr>
            <a:r>
              <a:rPr b="0" i="0" lang="no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Kjernekomponenter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7"/>
          <p:cNvSpPr/>
          <p:nvPr/>
        </p:nvSpPr>
        <p:spPr>
          <a:xfrm>
            <a:off x="3811192" y="1849345"/>
            <a:ext cx="1802700" cy="956100"/>
          </a:xfrm>
          <a:prstGeom prst="flowChartAlternateProcess">
            <a:avLst/>
          </a:prstGeom>
          <a:solidFill>
            <a:srgbClr val="FFC000"/>
          </a:solidFill>
          <a:ln cap="flat" cmpd="sng" w="25400">
            <a:solidFill>
              <a:srgbClr val="243F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</a:pPr>
            <a:r>
              <a:rPr b="0" i="0" lang="no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Trening </a:t>
            </a:r>
            <a:endParaRPr b="0" i="0" sz="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</a:pPr>
            <a:r>
              <a:rPr b="0" i="0" lang="no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Veiledning</a:t>
            </a:r>
            <a:endParaRPr b="0" i="0" sz="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</a:pPr>
            <a:r>
              <a:rPr b="0" i="0" lang="no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Administrativ støtte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7"/>
          <p:cNvSpPr/>
          <p:nvPr/>
        </p:nvSpPr>
        <p:spPr>
          <a:xfrm>
            <a:off x="5631656" y="938517"/>
            <a:ext cx="1802700" cy="956100"/>
          </a:xfrm>
          <a:prstGeom prst="flowChartAlternateProcess">
            <a:avLst/>
          </a:prstGeom>
          <a:solidFill>
            <a:srgbClr val="C4BC96"/>
          </a:solidFill>
          <a:ln cap="flat" cmpd="sng" w="25400">
            <a:solidFill>
              <a:srgbClr val="243F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</a:pPr>
            <a:r>
              <a:rPr b="0" i="0" lang="no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Ansatte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1933575" y="1121200"/>
            <a:ext cx="1712100" cy="12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r>
              <a:rPr b="1" i="0" lang="no" sz="11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Kilden</a:t>
            </a:r>
            <a:r>
              <a:rPr b="1" lang="no" sz="1100" u="sng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b="1" lang="no" sz="1100">
                <a:latin typeface="Times New Roman"/>
                <a:ea typeface="Times New Roman"/>
                <a:cs typeface="Times New Roman"/>
                <a:sym typeface="Times New Roman"/>
              </a:rPr>
              <a:t> Gode skoledager for alle elever</a:t>
            </a:r>
            <a:endParaRPr b="1"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r>
              <a:rPr b="0" i="0" lang="no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1" i="0" lang="no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b="1" lang="no" sz="1100"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b="1" i="0" lang="no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3. P</a:t>
            </a:r>
            <a:r>
              <a:rPr b="1" lang="no" sz="1100">
                <a:latin typeface="Times New Roman"/>
                <a:ea typeface="Times New Roman"/>
                <a:cs typeface="Times New Roman"/>
                <a:sym typeface="Times New Roman"/>
              </a:rPr>
              <a:t>edagogen</a:t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no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1" i="0" lang="no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1" lang="no" sz="1100">
                <a:latin typeface="Times New Roman"/>
                <a:ea typeface="Times New Roman"/>
                <a:cs typeface="Times New Roman"/>
                <a:sym typeface="Times New Roman"/>
              </a:rPr>
              <a:t>ilpasset opplæring/differensiering</a:t>
            </a:r>
            <a:endParaRPr b="1" i="0" sz="1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r>
              <a:rPr b="0" i="0" lang="no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1" i="0" lang="no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Relasjonsarbeid/emosjonsfokusert tilnærming</a:t>
            </a:r>
            <a:endParaRPr b="1" i="0" sz="1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3772875" y="1009075"/>
            <a:ext cx="18027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r>
              <a:rPr b="1" i="0" lang="no" sz="11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Kommunikasjonsforbindelsen:</a:t>
            </a:r>
            <a:r>
              <a:rPr b="0" i="0" lang="no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no" sz="1100">
                <a:latin typeface="Times New Roman"/>
                <a:ea typeface="Times New Roman"/>
                <a:cs typeface="Times New Roman"/>
                <a:sym typeface="Times New Roman"/>
              </a:rPr>
              <a:t>Styringsgruppen og komiteen</a:t>
            </a:r>
            <a:endParaRPr b="1"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r>
              <a:t/>
            </a:r>
            <a:endParaRPr b="1"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5579275" y="97074"/>
            <a:ext cx="17379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r>
              <a:rPr b="0" i="0" lang="no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Destinasjon: </a:t>
            </a:r>
            <a:endParaRPr b="0" i="0" sz="1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r>
              <a:rPr b="1" lang="no" sz="1100">
                <a:latin typeface="Times New Roman"/>
                <a:ea typeface="Times New Roman"/>
                <a:cs typeface="Times New Roman"/>
                <a:sym typeface="Times New Roman"/>
              </a:rPr>
              <a:t>Elever og lærere på Østre Halsen Skole</a:t>
            </a:r>
            <a:endParaRPr b="1"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r>
              <a:t/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r>
              <a:t/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4" name="Google Shape;84;p17"/>
          <p:cNvCxnSpPr/>
          <p:nvPr/>
        </p:nvCxnSpPr>
        <p:spPr>
          <a:xfrm rot="10800000">
            <a:off x="5665852" y="3664254"/>
            <a:ext cx="0" cy="65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" name="Google Shape;85;p17"/>
          <p:cNvCxnSpPr/>
          <p:nvPr/>
        </p:nvCxnSpPr>
        <p:spPr>
          <a:xfrm>
            <a:off x="6103659" y="3721417"/>
            <a:ext cx="75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6" name="Google Shape;86;p17"/>
          <p:cNvCxnSpPr/>
          <p:nvPr/>
        </p:nvCxnSpPr>
        <p:spPr>
          <a:xfrm rot="10800000">
            <a:off x="3824764" y="3664195"/>
            <a:ext cx="0" cy="19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7" name="Google Shape;87;p17"/>
          <p:cNvCxnSpPr/>
          <p:nvPr/>
        </p:nvCxnSpPr>
        <p:spPr>
          <a:xfrm flipH="1" rot="10800000">
            <a:off x="5789539" y="2803765"/>
            <a:ext cx="24900" cy="8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88" name="Google Shape;88;p17"/>
          <p:cNvSpPr/>
          <p:nvPr/>
        </p:nvSpPr>
        <p:spPr>
          <a:xfrm>
            <a:off x="3793518" y="2778149"/>
            <a:ext cx="180300" cy="2334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7"/>
          <p:cNvSpPr/>
          <p:nvPr/>
        </p:nvSpPr>
        <p:spPr>
          <a:xfrm flipH="1">
            <a:off x="2531356" y="2847551"/>
            <a:ext cx="242100" cy="237900"/>
          </a:xfrm>
          <a:prstGeom prst="curvedLeftArrow">
            <a:avLst>
              <a:gd fmla="val 25000" name="adj1"/>
              <a:gd fmla="val 2646" name="adj2"/>
              <a:gd fmla="val 32651" name="adj3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7"/>
          <p:cNvSpPr/>
          <p:nvPr/>
        </p:nvSpPr>
        <p:spPr>
          <a:xfrm>
            <a:off x="5702779" y="1784636"/>
            <a:ext cx="145800" cy="2532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7"/>
          <p:cNvSpPr/>
          <p:nvPr/>
        </p:nvSpPr>
        <p:spPr>
          <a:xfrm rot="10800000">
            <a:off x="5421819" y="1754174"/>
            <a:ext cx="201000" cy="2811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4689872" y="3085414"/>
            <a:ext cx="1011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6179544" y="1394405"/>
            <a:ext cx="6565200" cy="30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0" i="0" lang="no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Organisasjonsstruktur/kultur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1815704" y="4009690"/>
            <a:ext cx="32448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b="0" i="1" sz="1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r>
              <a:rPr b="0" i="1" lang="no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 1. Fixen et al. 2005: Rammeverk for implementering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7"/>
          <p:cNvSpPr/>
          <p:nvPr/>
        </p:nvSpPr>
        <p:spPr>
          <a:xfrm>
            <a:off x="392426" y="97066"/>
            <a:ext cx="90552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7"/>
          <p:cNvSpPr/>
          <p:nvPr/>
        </p:nvSpPr>
        <p:spPr>
          <a:xfrm>
            <a:off x="-182199" y="366174"/>
            <a:ext cx="9055200" cy="3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185575" y="459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no" sz="2720"/>
              <a:t>Struktur</a:t>
            </a:r>
            <a:endParaRPr b="1" sz="2720"/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311700" y="1031750"/>
            <a:ext cx="8520600" cy="38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1991">
                <a:solidFill>
                  <a:schemeClr val="dk1"/>
                </a:solidFill>
              </a:rPr>
              <a:t>Mål:</a:t>
            </a:r>
            <a:r>
              <a:rPr lang="no" sz="1991">
                <a:solidFill>
                  <a:schemeClr val="dk1"/>
                </a:solidFill>
              </a:rPr>
              <a:t> </a:t>
            </a:r>
            <a:endParaRPr sz="199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o" sz="2200">
                <a:solidFill>
                  <a:schemeClr val="dk1"/>
                </a:solidFill>
              </a:rPr>
              <a:t>Etablere en bærekraftig struktur som sikrer skolens eierskap og drift til implementering av prosjektet</a:t>
            </a:r>
            <a:endParaRPr sz="2200">
              <a:solidFill>
                <a:schemeClr val="dk1"/>
              </a:solidFill>
            </a:endParaRPr>
          </a:p>
          <a:p>
            <a:pPr indent="-34734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no" sz="2200">
                <a:solidFill>
                  <a:schemeClr val="dk1"/>
                </a:solidFill>
              </a:rPr>
              <a:t>Styringsgruppe med rektor, </a:t>
            </a:r>
            <a:r>
              <a:rPr lang="no" sz="2200">
                <a:solidFill>
                  <a:schemeClr val="dk1"/>
                </a:solidFill>
              </a:rPr>
              <a:t>teamledere</a:t>
            </a:r>
            <a:r>
              <a:rPr lang="no" sz="2200">
                <a:solidFill>
                  <a:schemeClr val="dk1"/>
                </a:solidFill>
              </a:rPr>
              <a:t>, </a:t>
            </a:r>
            <a:r>
              <a:rPr lang="no" sz="2200">
                <a:solidFill>
                  <a:schemeClr val="dk1"/>
                </a:solidFill>
              </a:rPr>
              <a:t>representant</a:t>
            </a:r>
            <a:r>
              <a:rPr lang="no" sz="2200">
                <a:solidFill>
                  <a:schemeClr val="dk1"/>
                </a:solidFill>
              </a:rPr>
              <a:t> fra Ppt og psykologtjenester</a:t>
            </a:r>
            <a:endParaRPr sz="2200">
              <a:solidFill>
                <a:schemeClr val="dk1"/>
              </a:solidFill>
            </a:endParaRPr>
          </a:p>
          <a:p>
            <a:pPr indent="-34734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no" sz="2200">
                <a:solidFill>
                  <a:schemeClr val="dk1"/>
                </a:solidFill>
              </a:rPr>
              <a:t>Komite</a:t>
            </a:r>
            <a:r>
              <a:rPr lang="no" sz="2200">
                <a:solidFill>
                  <a:schemeClr val="dk1"/>
                </a:solidFill>
              </a:rPr>
              <a:t> med PLF -trinnledere, rektor og teamleder</a:t>
            </a:r>
            <a:endParaRPr sz="2200">
              <a:solidFill>
                <a:schemeClr val="dk1"/>
              </a:solidFill>
            </a:endParaRPr>
          </a:p>
          <a:p>
            <a:pPr indent="-34734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no" sz="2200">
                <a:solidFill>
                  <a:schemeClr val="dk1"/>
                </a:solidFill>
              </a:rPr>
              <a:t>Personalet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o" sz="2200">
                <a:solidFill>
                  <a:schemeClr val="dk1"/>
                </a:solidFill>
              </a:rPr>
              <a:t>I tillegg gis systematisk veiledning av ansatte trinnvis fra </a:t>
            </a:r>
            <a:r>
              <a:rPr lang="no" sz="2200">
                <a:solidFill>
                  <a:schemeClr val="dk1"/>
                </a:solidFill>
              </a:rPr>
              <a:t>psykologtjenester, samt spesifikk </a:t>
            </a:r>
            <a:r>
              <a:rPr lang="no" sz="2200">
                <a:solidFill>
                  <a:schemeClr val="dk1"/>
                </a:solidFill>
              </a:rPr>
              <a:t>kompetanseheving fra Ppt, </a:t>
            </a:r>
            <a:r>
              <a:rPr lang="no" sz="2200">
                <a:solidFill>
                  <a:schemeClr val="dk1"/>
                </a:solidFill>
              </a:rPr>
              <a:t>psykologtjenester</a:t>
            </a:r>
            <a:r>
              <a:rPr lang="no" sz="2200">
                <a:solidFill>
                  <a:schemeClr val="dk1"/>
                </a:solidFill>
              </a:rPr>
              <a:t>, eksterne ressurser og ansatte ved skolen</a:t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/>
              <a:t>Hvorfor søkte vi midler fra Bufdir og NAL?</a:t>
            </a:r>
            <a:endParaRPr b="1"/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311700" y="1140075"/>
            <a:ext cx="8520600" cy="39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03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no" sz="2200">
                <a:solidFill>
                  <a:schemeClr val="dk1"/>
                </a:solidFill>
              </a:rPr>
              <a:t>Nytenkning knyttet til undervisning og bruk av lokalene, både i og etter skoletid. </a:t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03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no" sz="2200">
                <a:solidFill>
                  <a:schemeClr val="dk1"/>
                </a:solidFill>
              </a:rPr>
              <a:t>Utvidet forståelsen av hva et skolebygg kan være, med et mål om at dette blir et viktig bygg i lokalmiljøet som kan brukes av mange flere enn skolens ansatte og elever. </a:t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03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no" sz="2200">
                <a:solidFill>
                  <a:schemeClr val="dk1"/>
                </a:solidFill>
              </a:rPr>
              <a:t>Skolen skal ha en utforming som tilrettelegger for alle, også ulike utfordringer som barn kan ha av både psykisk og fysisk karakter. </a:t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2200">
                <a:solidFill>
                  <a:schemeClr val="dk1"/>
                </a:solidFill>
              </a:rPr>
              <a:t>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2200">
                <a:solidFill>
                  <a:schemeClr val="dk1"/>
                </a:solidFill>
              </a:rPr>
              <a:t> 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/>
              <a:t>Vi ble valgt fordi:</a:t>
            </a:r>
            <a:endParaRPr b="1"/>
          </a:p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623400" y="1017725"/>
            <a:ext cx="8520600" cy="41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no" sz="8800">
                <a:solidFill>
                  <a:schemeClr val="dk1"/>
                </a:solidFill>
              </a:rPr>
              <a:t>Vårt prosjekt representerer nytenkning.</a:t>
            </a:r>
            <a:endParaRPr sz="8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88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no" sz="8800">
                <a:solidFill>
                  <a:schemeClr val="dk1"/>
                </a:solidFill>
              </a:rPr>
              <a:t>Vi kobler </a:t>
            </a:r>
            <a:r>
              <a:rPr lang="no" sz="8800">
                <a:solidFill>
                  <a:schemeClr val="dk1"/>
                </a:solidFill>
              </a:rPr>
              <a:t>psykologisk kompetanse om </a:t>
            </a:r>
            <a:r>
              <a:rPr lang="no" sz="8800">
                <a:solidFill>
                  <a:schemeClr val="dk1"/>
                </a:solidFill>
              </a:rPr>
              <a:t>barns psykiske helse sammen med begrepet universell utforming.</a:t>
            </a:r>
            <a:r>
              <a:rPr lang="no" sz="8800">
                <a:solidFill>
                  <a:schemeClr val="dk1"/>
                </a:solidFill>
              </a:rPr>
              <a:t>Tenkning knyttet til universell utforming har aller mest vært opptatt av somatisk helse og i mindre grad psykisk helse og psykiske lidelser.</a:t>
            </a:r>
            <a:endParaRPr sz="8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88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no" sz="8800">
                <a:solidFill>
                  <a:schemeClr val="dk1"/>
                </a:solidFill>
              </a:rPr>
              <a:t>Vi hevder at bevisst bruk av innredning i klasserom og skolegård kan ha avgjørende betydning for å møte barns psykiske behov og dermed gi bedre forutsetning for læring, mestring og trivsel.</a:t>
            </a:r>
            <a:endParaRPr sz="8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8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948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/>
              <a:t>Aktuelle grupper som vil ha glede av et flerbruksbygg:</a:t>
            </a:r>
            <a:endParaRPr b="1"/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311700" y="1017725"/>
            <a:ext cx="8520600" cy="3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lnSpc>
                <a:spcPct val="103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no" sz="2200">
                <a:solidFill>
                  <a:schemeClr val="dk1"/>
                </a:solidFill>
              </a:rPr>
              <a:t>B</a:t>
            </a:r>
            <a:r>
              <a:rPr lang="no" sz="2200">
                <a:solidFill>
                  <a:schemeClr val="dk1"/>
                </a:solidFill>
              </a:rPr>
              <a:t>arne- og foreldregrupper og kurs, for eksempel i samarbeid med kommunen og/eller frivillige organisasjoner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03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no" sz="2200">
                <a:solidFill>
                  <a:schemeClr val="dk1"/>
                </a:solidFill>
              </a:rPr>
              <a:t>Diverse private arrangementer som bursdager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03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no" sz="2200">
                <a:solidFill>
                  <a:schemeClr val="dk1"/>
                </a:solidFill>
              </a:rPr>
              <a:t>Ulike konserter og markeder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03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no" sz="2200">
                <a:solidFill>
                  <a:schemeClr val="dk1"/>
                </a:solidFill>
              </a:rPr>
              <a:t>Enkel kafedrift knyttet til at mennesker samles som for eksempel natteravner i området, nærmiljøutvalget og samlinger knyttet til planlegging av lokale arrangementer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03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no" sz="2200">
                <a:solidFill>
                  <a:schemeClr val="dk1"/>
                </a:solidFill>
              </a:rPr>
              <a:t>Barne- og ungdomsklubben i området, gaming kvelder osv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03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no" sz="2200">
                <a:solidFill>
                  <a:schemeClr val="dk1"/>
                </a:solidFill>
              </a:rPr>
              <a:t>Eldre beboere i nybygg i nærområdet og tilstøtende eldresenter </a:t>
            </a:r>
            <a:endParaRPr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5950" y="0"/>
            <a:ext cx="68525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